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38"/>
  </p:notesMasterIdLst>
  <p:sldIdLst>
    <p:sldId id="256" r:id="rId5"/>
    <p:sldId id="257" r:id="rId6"/>
    <p:sldId id="258" r:id="rId7"/>
    <p:sldId id="259" r:id="rId8"/>
    <p:sldId id="260" r:id="rId9"/>
    <p:sldId id="261" r:id="rId10"/>
    <p:sldId id="262" r:id="rId11"/>
    <p:sldId id="263" r:id="rId12"/>
    <p:sldId id="286" r:id="rId13"/>
    <p:sldId id="264" r:id="rId14"/>
    <p:sldId id="265" r:id="rId15"/>
    <p:sldId id="266" r:id="rId16"/>
    <p:sldId id="267" r:id="rId17"/>
    <p:sldId id="268" r:id="rId18"/>
    <p:sldId id="272" r:id="rId19"/>
    <p:sldId id="269" r:id="rId20"/>
    <p:sldId id="270" r:id="rId21"/>
    <p:sldId id="271" r:id="rId22"/>
    <p:sldId id="287" r:id="rId23"/>
    <p:sldId id="276" r:id="rId24"/>
    <p:sldId id="273" r:id="rId25"/>
    <p:sldId id="288" r:id="rId26"/>
    <p:sldId id="274" r:id="rId27"/>
    <p:sldId id="275" r:id="rId28"/>
    <p:sldId id="277" r:id="rId29"/>
    <p:sldId id="278" r:id="rId30"/>
    <p:sldId id="279" r:id="rId31"/>
    <p:sldId id="280" r:id="rId32"/>
    <p:sldId id="281" r:id="rId33"/>
    <p:sldId id="282" r:id="rId34"/>
    <p:sldId id="283" r:id="rId35"/>
    <p:sldId id="284" r:id="rId36"/>
    <p:sldId id="285" r:id="rId37"/>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Nunito" panose="020B060402020202020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47" roundtripDataSignature="AMtx7mhIihKvUr88Ynr2nBnwWWnJyD/OD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CDE247-30D1-4EBE-93B4-814E292BFB87}" v="72" dt="2021-02-22T16:03:43.3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4.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6.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5.fntdata"/><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6.xml"/><Relationship Id="rId41"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8" name="Google Shape;17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2" name="Google Shape;19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3" name="Google Shape;23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9" name="Google Shape;20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3" name="Google Shape;23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5147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9" name="Google Shape;9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8" name="Google Shape;26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23239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4" name="Google Shape;25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1" name="Google Shape;26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8" name="Google Shape;28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0" name="Google Shape;30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8" name="Google Shape;308;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0" name="Google Shape;320;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1" name="Google Shape;331;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8" name="Google Shape;33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3" name="Google Shape;363;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 name="Google Shape;11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 name="Google Shape;13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 name="Google Shape;15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4159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4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4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4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3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3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3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3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3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4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4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4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6.png"/><Relationship Id="rId7" Type="http://schemas.openxmlformats.org/officeDocument/2006/relationships/hyperlink" Target="https://www.youtube.com/watch?v=CkgKX9_k-fQ&amp;feature=youtu.be"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hyperlink" Target="https://www.youtube.com/watch?v=H0XSWFjq_Kc&amp;feature=youtu.be" TargetMode="External"/><Relationship Id="rId4" Type="http://schemas.openxmlformats.org/officeDocument/2006/relationships/image" Target="../media/image8.png"/><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1.tmp"/><Relationship Id="rId5" Type="http://schemas.openxmlformats.org/officeDocument/2006/relationships/hyperlink" Target="https://www.youtube.com/watch?v=0U3PIf3k314&amp;list=PLOe31xaijw1F_k3we_EkP0nzho3zU3xd1&amp;index=1" TargetMode="Externa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8.tmp"/><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hyperlink" Target="https://www.youtube.com/watch?v=1tc56tFC4Fo&amp;feature=youtu.be" TargetMode="Externa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12.png"/><Relationship Id="rId4" Type="http://schemas.openxmlformats.org/officeDocument/2006/relationships/hyperlink" Target="https://www.youtube.com/watch?v=qWZy2Z_FIAk&amp;feature=youtu.be"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12.png"/><Relationship Id="rId4" Type="http://schemas.openxmlformats.org/officeDocument/2006/relationships/hyperlink" Target="https://www.youtube.com/watch?v=7QmECZfOCWg&amp;feature=youtu.be"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12.png"/><Relationship Id="rId4" Type="http://schemas.openxmlformats.org/officeDocument/2006/relationships/hyperlink" Target="https://www.youtube.com/watch?v=kMF0qvVx5nA&amp;feature=youtu.b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jnUUPADKzEs&amp;feature=youtu.be" TargetMode="External"/><Relationship Id="rId7"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12.pn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12.png"/><Relationship Id="rId4" Type="http://schemas.openxmlformats.org/officeDocument/2006/relationships/hyperlink" Target="https://www.youtube.com/watch?v=4o7mxKdLAZM&amp;feature=youtu.be"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hyperlink" Target="https://www.youtube.com/watch?v=TK2_Sd0s0mo&amp;feature=youtu.be" TargetMode="Externa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png"/><Relationship Id="rId10" Type="http://schemas.openxmlformats.org/officeDocument/2006/relationships/image" Target="../media/image18.tmp"/><Relationship Id="rId4" Type="http://schemas.openxmlformats.org/officeDocument/2006/relationships/image" Target="../media/image8.png"/><Relationship Id="rId9" Type="http://schemas.openxmlformats.org/officeDocument/2006/relationships/image" Target="../media/image17.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 descr="Logo&#10;&#10;Description automatically generated with low confidence"/>
          <p:cNvPicPr preferRelativeResize="0"/>
          <p:nvPr/>
        </p:nvPicPr>
        <p:blipFill rotWithShape="1">
          <a:blip r:embed="rId3">
            <a:alphaModFix/>
          </a:blip>
          <a:srcRect/>
          <a:stretch/>
        </p:blipFill>
        <p:spPr>
          <a:xfrm>
            <a:off x="534961" y="4441560"/>
            <a:ext cx="1825036" cy="964264"/>
          </a:xfrm>
          <a:prstGeom prst="rect">
            <a:avLst/>
          </a:prstGeom>
          <a:noFill/>
          <a:ln>
            <a:noFill/>
          </a:ln>
        </p:spPr>
      </p:pic>
      <p:pic>
        <p:nvPicPr>
          <p:cNvPr id="89" name="Google Shape;89;p1" descr="A picture containing water, sun&#10;&#10;Description automatically generated"/>
          <p:cNvPicPr preferRelativeResize="0"/>
          <p:nvPr/>
        </p:nvPicPr>
        <p:blipFill rotWithShape="1">
          <a:blip r:embed="rId4">
            <a:alphaModFix/>
          </a:blip>
          <a:srcRect/>
          <a:stretch/>
        </p:blipFill>
        <p:spPr>
          <a:xfrm>
            <a:off x="2360000" y="5378550"/>
            <a:ext cx="2865657" cy="1312074"/>
          </a:xfrm>
          <a:prstGeom prst="rect">
            <a:avLst/>
          </a:prstGeom>
          <a:noFill/>
          <a:ln>
            <a:noFill/>
          </a:ln>
        </p:spPr>
      </p:pic>
      <p:pic>
        <p:nvPicPr>
          <p:cNvPr id="90" name="Google Shape;90;p1" descr="Logo&#10;&#10;Description automatically generated"/>
          <p:cNvPicPr preferRelativeResize="0"/>
          <p:nvPr/>
        </p:nvPicPr>
        <p:blipFill rotWithShape="1">
          <a:blip r:embed="rId5">
            <a:alphaModFix/>
          </a:blip>
          <a:srcRect/>
          <a:stretch/>
        </p:blipFill>
        <p:spPr>
          <a:xfrm>
            <a:off x="2689704" y="4318682"/>
            <a:ext cx="899477" cy="1210027"/>
          </a:xfrm>
          <a:prstGeom prst="rect">
            <a:avLst/>
          </a:prstGeom>
          <a:noFill/>
          <a:ln>
            <a:noFill/>
          </a:ln>
        </p:spPr>
      </p:pic>
      <p:pic>
        <p:nvPicPr>
          <p:cNvPr id="91" name="Google Shape;91;p1"/>
          <p:cNvPicPr preferRelativeResize="0"/>
          <p:nvPr/>
        </p:nvPicPr>
        <p:blipFill rotWithShape="1">
          <a:blip r:embed="rId6">
            <a:alphaModFix/>
          </a:blip>
          <a:srcRect l="2364" t="3366" r="2288" b="3627"/>
          <a:stretch/>
        </p:blipFill>
        <p:spPr>
          <a:xfrm>
            <a:off x="5766675" y="2376500"/>
            <a:ext cx="5870176" cy="3910167"/>
          </a:xfrm>
          <a:prstGeom prst="rect">
            <a:avLst/>
          </a:prstGeom>
          <a:noFill/>
          <a:ln>
            <a:noFill/>
          </a:ln>
        </p:spPr>
      </p:pic>
      <p:pic>
        <p:nvPicPr>
          <p:cNvPr id="92" name="Google Shape;92;p1" descr="Logo&#10;&#10;Description automatically generated"/>
          <p:cNvPicPr preferRelativeResize="0"/>
          <p:nvPr/>
        </p:nvPicPr>
        <p:blipFill rotWithShape="1">
          <a:blip r:embed="rId7">
            <a:alphaModFix/>
          </a:blip>
          <a:srcRect/>
          <a:stretch/>
        </p:blipFill>
        <p:spPr>
          <a:xfrm>
            <a:off x="375593" y="5504645"/>
            <a:ext cx="1899312" cy="927385"/>
          </a:xfrm>
          <a:prstGeom prst="rect">
            <a:avLst/>
          </a:prstGeom>
          <a:noFill/>
          <a:ln>
            <a:noFill/>
          </a:ln>
        </p:spPr>
      </p:pic>
      <p:pic>
        <p:nvPicPr>
          <p:cNvPr id="93" name="Google Shape;93;p1"/>
          <p:cNvPicPr preferRelativeResize="0"/>
          <p:nvPr/>
        </p:nvPicPr>
        <p:blipFill rotWithShape="1">
          <a:blip r:embed="rId8">
            <a:alphaModFix/>
          </a:blip>
          <a:srcRect l="13295" t="47850" r="44791" b="39497"/>
          <a:stretch/>
        </p:blipFill>
        <p:spPr>
          <a:xfrm>
            <a:off x="375602" y="713670"/>
            <a:ext cx="7727389" cy="1312078"/>
          </a:xfrm>
          <a:prstGeom prst="rect">
            <a:avLst/>
          </a:prstGeom>
          <a:noFill/>
          <a:ln>
            <a:noFill/>
          </a:ln>
        </p:spPr>
      </p:pic>
      <p:pic>
        <p:nvPicPr>
          <p:cNvPr id="94" name="Google Shape;94;p1" descr="A picture containing text, clipart&#10;&#10;Description automatically generated"/>
          <p:cNvPicPr preferRelativeResize="0"/>
          <p:nvPr/>
        </p:nvPicPr>
        <p:blipFill rotWithShape="1">
          <a:blip r:embed="rId9">
            <a:alphaModFix/>
          </a:blip>
          <a:srcRect/>
          <a:stretch/>
        </p:blipFill>
        <p:spPr>
          <a:xfrm>
            <a:off x="9470230" y="713680"/>
            <a:ext cx="2166741" cy="906866"/>
          </a:xfrm>
          <a:prstGeom prst="rect">
            <a:avLst/>
          </a:prstGeom>
          <a:noFill/>
          <a:ln>
            <a:noFill/>
          </a:ln>
        </p:spPr>
      </p:pic>
      <p:sp>
        <p:nvSpPr>
          <p:cNvPr id="95" name="Google Shape;95;p1"/>
          <p:cNvSpPr/>
          <p:nvPr/>
        </p:nvSpPr>
        <p:spPr>
          <a:xfrm>
            <a:off x="5766799" y="6329350"/>
            <a:ext cx="5870100" cy="261600"/>
          </a:xfrm>
          <a:prstGeom prst="rect">
            <a:avLst/>
          </a:prstGeom>
          <a:noFill/>
          <a:ln>
            <a:noFill/>
          </a:ln>
        </p:spPr>
        <p:txBody>
          <a:bodyPr spcFirstLastPara="1" wrap="square" lIns="91425" tIns="45700" rIns="91425" bIns="45700" anchor="ctr" anchorCtr="0">
            <a:spAutoFit/>
          </a:bodyPr>
          <a:lstStyle/>
          <a:p>
            <a:pPr marL="0" marR="0" lvl="0" indent="0" algn="r" rtl="0">
              <a:spcBef>
                <a:spcPts val="0"/>
              </a:spcBef>
              <a:spcAft>
                <a:spcPts val="0"/>
              </a:spcAft>
              <a:buNone/>
            </a:pPr>
            <a:r>
              <a:rPr lang="en-US" sz="1100" b="0" i="1" u="none" strike="noStrike" cap="none">
                <a:solidFill>
                  <a:srgbClr val="000000"/>
                </a:solidFill>
                <a:latin typeface="Arial"/>
                <a:ea typeface="Arial"/>
                <a:cs typeface="Arial"/>
                <a:sym typeface="Arial"/>
              </a:rPr>
              <a:t>I</a:t>
            </a:r>
            <a:r>
              <a:rPr lang="en-US" i="1" u="none" strike="noStrike" cap="none">
                <a:solidFill>
                  <a:srgbClr val="000000"/>
                </a:solidFill>
                <a:latin typeface="Nunito"/>
                <a:ea typeface="Nunito"/>
                <a:cs typeface="Nunito"/>
                <a:sym typeface="Nunito"/>
              </a:rPr>
              <a:t>mage </a:t>
            </a:r>
            <a:r>
              <a:rPr lang="en-US" i="1">
                <a:latin typeface="Nunito"/>
                <a:ea typeface="Nunito"/>
                <a:cs typeface="Nunito"/>
                <a:sym typeface="Nunito"/>
              </a:rPr>
              <a:t>C</a:t>
            </a:r>
            <a:r>
              <a:rPr lang="en-US" i="1" u="none" strike="noStrike" cap="none">
                <a:solidFill>
                  <a:srgbClr val="000000"/>
                </a:solidFill>
                <a:latin typeface="Nunito"/>
                <a:ea typeface="Nunito"/>
                <a:cs typeface="Nunito"/>
                <a:sym typeface="Nunito"/>
              </a:rPr>
              <a:t>redit: Eric and Jessica Huntley, LMA/4463/F/06/01/008b</a:t>
            </a:r>
            <a:endParaRPr i="0" u="none" strike="noStrike" cap="none">
              <a:solidFill>
                <a:schemeClr val="dk1"/>
              </a:solidFill>
              <a:latin typeface="Nunito"/>
              <a:ea typeface="Nunito"/>
              <a:cs typeface="Nunito"/>
              <a:sym typeface="Nunito"/>
            </a:endParaRPr>
          </a:p>
        </p:txBody>
      </p:sp>
      <p:sp>
        <p:nvSpPr>
          <p:cNvPr id="96" name="Google Shape;96;p1"/>
          <p:cNvSpPr txBox="1"/>
          <p:nvPr/>
        </p:nvSpPr>
        <p:spPr>
          <a:xfrm>
            <a:off x="461750" y="3186450"/>
            <a:ext cx="47640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rgbClr val="222222"/>
                </a:solidFill>
                <a:latin typeface="+mn-lt"/>
                <a:ea typeface="Nunito"/>
                <a:cs typeface="Nunito"/>
                <a:sym typeface="Nunito"/>
              </a:rPr>
              <a:t>Images and sounds included in this resource are in copyright and are provided only for use by teachers in classrooms. Any further use requires permission from London Metropolitan Archives.</a:t>
            </a:r>
            <a:endParaRPr>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Google Shape;162;p9"/>
          <p:cNvPicPr preferRelativeResize="0"/>
          <p:nvPr/>
        </p:nvPicPr>
        <p:blipFill rotWithShape="1">
          <a:blip r:embed="rId3">
            <a:alphaModFix/>
          </a:blip>
          <a:srcRect l="13295" t="47850" r="42942" b="38348"/>
          <a:stretch/>
        </p:blipFill>
        <p:spPr>
          <a:xfrm>
            <a:off x="291228" y="317502"/>
            <a:ext cx="4449753" cy="789335"/>
          </a:xfrm>
          <a:prstGeom prst="rect">
            <a:avLst/>
          </a:prstGeom>
          <a:noFill/>
          <a:ln>
            <a:noFill/>
          </a:ln>
        </p:spPr>
      </p:pic>
      <p:pic>
        <p:nvPicPr>
          <p:cNvPr id="163" name="Google Shape;163;p9"/>
          <p:cNvPicPr preferRelativeResize="0"/>
          <p:nvPr/>
        </p:nvPicPr>
        <p:blipFill rotWithShape="1">
          <a:blip r:embed="rId4">
            <a:alphaModFix/>
          </a:blip>
          <a:srcRect l="24707" t="43726" r="34190" b="39137"/>
          <a:stretch/>
        </p:blipFill>
        <p:spPr>
          <a:xfrm>
            <a:off x="8542347" y="317502"/>
            <a:ext cx="3230553" cy="757114"/>
          </a:xfrm>
          <a:prstGeom prst="rect">
            <a:avLst/>
          </a:prstGeom>
          <a:noFill/>
          <a:ln>
            <a:noFill/>
          </a:ln>
        </p:spPr>
      </p:pic>
      <p:grpSp>
        <p:nvGrpSpPr>
          <p:cNvPr id="164" name="Google Shape;164;p9"/>
          <p:cNvGrpSpPr/>
          <p:nvPr/>
        </p:nvGrpSpPr>
        <p:grpSpPr>
          <a:xfrm>
            <a:off x="5200650" y="1296041"/>
            <a:ext cx="6096000" cy="2523768"/>
            <a:chOff x="5314952" y="1202410"/>
            <a:chExt cx="6096000" cy="2523768"/>
          </a:xfrm>
        </p:grpSpPr>
        <p:sp>
          <p:nvSpPr>
            <p:cNvPr id="165" name="Google Shape;165;p9">
              <a:hlinkClick r:id="rId5"/>
            </p:cNvPr>
            <p:cNvSpPr txBox="1"/>
            <p:nvPr/>
          </p:nvSpPr>
          <p:spPr>
            <a:xfrm>
              <a:off x="5314952" y="1202410"/>
              <a:ext cx="6096000" cy="2523768"/>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700" b="1" dirty="0">
                <a:solidFill>
                  <a:srgbClr val="00B0F0"/>
                </a:solidFill>
                <a:latin typeface="Calibri"/>
                <a:ea typeface="Calibri"/>
                <a:cs typeface="Calibri"/>
                <a:sym typeface="Calibri"/>
              </a:endParaRPr>
            </a:p>
            <a:p>
              <a:pPr marL="0" marR="0" lvl="0" indent="0" algn="l" rtl="0">
                <a:spcBef>
                  <a:spcPts val="0"/>
                </a:spcBef>
                <a:spcAft>
                  <a:spcPts val="0"/>
                </a:spcAft>
                <a:buNone/>
              </a:pPr>
              <a:r>
                <a:rPr lang="en-US" sz="2800" b="1" dirty="0">
                  <a:solidFill>
                    <a:srgbClr val="00B0F0"/>
                  </a:solidFill>
                  <a:latin typeface="Calibri"/>
                  <a:ea typeface="Calibri"/>
                  <a:cs typeface="Calibri"/>
                  <a:sym typeface="Calibri"/>
                  <a:hlinkClick r:id="rId5"/>
                </a:rPr>
                <a:t>Listen</a:t>
              </a:r>
              <a:endParaRPr sz="2800" b="1" dirty="0">
                <a:solidFill>
                  <a:schemeClr val="dk1"/>
                </a:solidFill>
                <a:latin typeface="Calibri"/>
                <a:ea typeface="Calibri"/>
                <a:cs typeface="Calibri"/>
                <a:sym typeface="Calibri"/>
              </a:endParaRPr>
            </a:p>
            <a:p>
              <a:pPr marL="0" marR="0" lvl="0" indent="0" algn="l" rtl="0">
                <a:spcBef>
                  <a:spcPts val="0"/>
                </a:spcBef>
                <a:spcAft>
                  <a:spcPts val="0"/>
                </a:spcAft>
                <a:buNone/>
              </a:pPr>
              <a:endParaRPr sz="11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2400" b="1" dirty="0">
                  <a:solidFill>
                    <a:schemeClr val="dk1"/>
                  </a:solidFill>
                  <a:latin typeface="Calibri"/>
                  <a:ea typeface="Calibri"/>
                  <a:cs typeface="Calibri"/>
                  <a:sym typeface="Calibri"/>
                </a:rPr>
                <a:t>Dr </a:t>
              </a:r>
              <a:r>
                <a:rPr lang="en-US" sz="2400" b="1" dirty="0" err="1">
                  <a:solidFill>
                    <a:schemeClr val="dk1"/>
                  </a:solidFill>
                  <a:latin typeface="Calibri"/>
                  <a:ea typeface="Calibri"/>
                  <a:cs typeface="Calibri"/>
                  <a:sym typeface="Calibri"/>
                </a:rPr>
                <a:t>Waveney</a:t>
              </a:r>
              <a:r>
                <a:rPr lang="en-US" sz="2400" b="1" dirty="0">
                  <a:solidFill>
                    <a:schemeClr val="dk1"/>
                  </a:solidFill>
                  <a:latin typeface="Calibri"/>
                  <a:ea typeface="Calibri"/>
                  <a:cs typeface="Calibri"/>
                  <a:sym typeface="Calibri"/>
                </a:rPr>
                <a:t> Bushell, the first black Education Psychologist speaking at the conference.</a:t>
              </a:r>
              <a:endParaRPr sz="28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600" dirty="0">
                  <a:solidFill>
                    <a:schemeClr val="dk1"/>
                  </a:solidFill>
                  <a:latin typeface="Calibri"/>
                  <a:ea typeface="Calibri"/>
                  <a:cs typeface="Calibri"/>
                  <a:sym typeface="Calibri"/>
                </a:rPr>
                <a:t>Speaker: Dr </a:t>
              </a:r>
              <a:r>
                <a:rPr lang="en-US" sz="1600" dirty="0" err="1">
                  <a:solidFill>
                    <a:schemeClr val="dk1"/>
                  </a:solidFill>
                  <a:latin typeface="Calibri"/>
                  <a:ea typeface="Calibri"/>
                  <a:cs typeface="Calibri"/>
                  <a:sym typeface="Calibri"/>
                </a:rPr>
                <a:t>Waveney</a:t>
              </a:r>
              <a:r>
                <a:rPr lang="en-US" sz="1600" dirty="0">
                  <a:solidFill>
                    <a:schemeClr val="dk1"/>
                  </a:solidFill>
                  <a:latin typeface="Calibri"/>
                  <a:ea typeface="Calibri"/>
                  <a:cs typeface="Calibri"/>
                  <a:sym typeface="Calibri"/>
                </a:rPr>
                <a:t> Bushell</a:t>
              </a:r>
              <a:br>
                <a:rPr lang="en-US" sz="1600" dirty="0">
                  <a:solidFill>
                    <a:schemeClr val="dk1"/>
                  </a:solidFill>
                  <a:latin typeface="Calibri"/>
                  <a:ea typeface="Calibri"/>
                  <a:cs typeface="Calibri"/>
                  <a:sym typeface="Calibri"/>
                </a:rPr>
              </a:br>
              <a:r>
                <a:rPr lang="en-US" sz="1600" dirty="0">
                  <a:solidFill>
                    <a:schemeClr val="dk1"/>
                  </a:solidFill>
                  <a:latin typeface="Calibri"/>
                  <a:ea typeface="Calibri"/>
                  <a:cs typeface="Calibri"/>
                  <a:sym typeface="Calibri"/>
                </a:rPr>
                <a:t>Archive: Eric and Jessica Huntley, LMA003/3</a:t>
              </a:r>
              <a:endParaRPr sz="28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600" dirty="0">
                  <a:solidFill>
                    <a:schemeClr val="dk1"/>
                  </a:solidFill>
                  <a:latin typeface="Calibri"/>
                  <a:ea typeface="Calibri"/>
                  <a:cs typeface="Calibri"/>
                  <a:sym typeface="Calibri"/>
                </a:rPr>
                <a:t>Event: 'Young Black Pupils Talking for Young Black Pupils', a two-day conference held at Acton College on 30 June and 1 July 1989.</a:t>
              </a:r>
              <a:endParaRPr sz="2800" dirty="0">
                <a:solidFill>
                  <a:schemeClr val="dk1"/>
                </a:solidFill>
                <a:latin typeface="Calibri"/>
                <a:ea typeface="Calibri"/>
                <a:cs typeface="Calibri"/>
                <a:sym typeface="Calibri"/>
              </a:endParaRPr>
            </a:p>
          </p:txBody>
        </p:sp>
        <p:pic>
          <p:nvPicPr>
            <p:cNvPr id="166" name="Google Shape;166;p9" descr="Voice with solid fill">
              <a:hlinkClick r:id="rId5"/>
            </p:cNvPr>
            <p:cNvPicPr preferRelativeResize="0"/>
            <p:nvPr/>
          </p:nvPicPr>
          <p:blipFill rotWithShape="1">
            <a:blip r:embed="rId6">
              <a:alphaModFix/>
            </a:blip>
            <a:srcRect/>
            <a:stretch/>
          </p:blipFill>
          <p:spPr>
            <a:xfrm>
              <a:off x="6381750" y="1202410"/>
              <a:ext cx="723902" cy="723902"/>
            </a:xfrm>
            <a:prstGeom prst="rect">
              <a:avLst/>
            </a:prstGeom>
            <a:noFill/>
            <a:ln>
              <a:noFill/>
            </a:ln>
          </p:spPr>
        </p:pic>
      </p:grpSp>
      <p:grpSp>
        <p:nvGrpSpPr>
          <p:cNvPr id="167" name="Google Shape;167;p9"/>
          <p:cNvGrpSpPr/>
          <p:nvPr/>
        </p:nvGrpSpPr>
        <p:grpSpPr>
          <a:xfrm>
            <a:off x="5200650" y="4041234"/>
            <a:ext cx="6096000" cy="2508379"/>
            <a:chOff x="5200650" y="4041234"/>
            <a:chExt cx="6096000" cy="2508379"/>
          </a:xfrm>
        </p:grpSpPr>
        <p:sp>
          <p:nvSpPr>
            <p:cNvPr id="168" name="Google Shape;168;p9">
              <a:hlinkClick r:id="rId7"/>
            </p:cNvPr>
            <p:cNvSpPr txBox="1"/>
            <p:nvPr/>
          </p:nvSpPr>
          <p:spPr>
            <a:xfrm>
              <a:off x="5200650" y="4041234"/>
              <a:ext cx="6096000" cy="2508379"/>
            </a:xfrm>
            <a:prstGeom prst="rect">
              <a:avLst/>
            </a:prstGeom>
            <a:noFill/>
            <a:ln w="12700"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700" b="1" dirty="0">
                <a:solidFill>
                  <a:srgbClr val="00B0F0"/>
                </a:solidFill>
                <a:latin typeface="Calibri"/>
                <a:ea typeface="Calibri"/>
                <a:cs typeface="Calibri"/>
                <a:sym typeface="Calibri"/>
              </a:endParaRPr>
            </a:p>
            <a:p>
              <a:pPr marL="0" marR="0" lvl="0" indent="0" algn="l" rtl="0">
                <a:spcBef>
                  <a:spcPts val="0"/>
                </a:spcBef>
                <a:spcAft>
                  <a:spcPts val="0"/>
                </a:spcAft>
                <a:buNone/>
              </a:pPr>
              <a:r>
                <a:rPr lang="en-US" sz="2800" b="1" dirty="0">
                  <a:solidFill>
                    <a:srgbClr val="00B0F0"/>
                  </a:solidFill>
                  <a:latin typeface="Calibri"/>
                  <a:ea typeface="Calibri"/>
                  <a:cs typeface="Calibri"/>
                  <a:sym typeface="Calibri"/>
                  <a:hlinkClick r:id="rId7"/>
                </a:rPr>
                <a:t>Listen</a:t>
              </a:r>
              <a:endParaRPr dirty="0"/>
            </a:p>
            <a:p>
              <a:pPr marL="0" marR="0" lvl="0" indent="0" algn="l" rtl="0">
                <a:spcBef>
                  <a:spcPts val="0"/>
                </a:spcBef>
                <a:spcAft>
                  <a:spcPts val="0"/>
                </a:spcAft>
                <a:buNone/>
              </a:pPr>
              <a:endParaRPr sz="10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2400" b="1" dirty="0">
                  <a:solidFill>
                    <a:schemeClr val="dk1"/>
                  </a:solidFill>
                  <a:latin typeface="Calibri"/>
                  <a:ea typeface="Calibri"/>
                  <a:cs typeface="Calibri"/>
                  <a:sym typeface="Calibri"/>
                </a:rPr>
                <a:t>Nesta Speed, one of the adults present at the conference.</a:t>
              </a:r>
              <a:endParaRPr sz="24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600" dirty="0">
                  <a:solidFill>
                    <a:schemeClr val="dk1"/>
                  </a:solidFill>
                  <a:latin typeface="Calibri"/>
                  <a:ea typeface="Calibri"/>
                  <a:cs typeface="Calibri"/>
                  <a:sym typeface="Calibri"/>
                </a:rPr>
                <a:t>Speaker: Nesta Speed </a:t>
              </a:r>
              <a:endParaRPr sz="16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600" dirty="0">
                  <a:solidFill>
                    <a:schemeClr val="dk1"/>
                  </a:solidFill>
                  <a:latin typeface="Calibri"/>
                  <a:ea typeface="Calibri"/>
                  <a:cs typeface="Calibri"/>
                  <a:sym typeface="Calibri"/>
                </a:rPr>
                <a:t>Archive: Eric and Jessica Huntley LMA003/3</a:t>
              </a:r>
              <a:endParaRPr sz="16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600" dirty="0">
                  <a:solidFill>
                    <a:schemeClr val="dk1"/>
                  </a:solidFill>
                  <a:latin typeface="Calibri"/>
                  <a:ea typeface="Calibri"/>
                  <a:cs typeface="Calibri"/>
                  <a:sym typeface="Calibri"/>
                </a:rPr>
                <a:t>Event:  'Young Black Pupils Taking for Young Black Pupils', a two-day conference held at Acton College on 30 June and 1 July 1989.</a:t>
              </a:r>
              <a:endParaRPr sz="1600" dirty="0">
                <a:solidFill>
                  <a:schemeClr val="dk1"/>
                </a:solidFill>
                <a:latin typeface="Calibri"/>
                <a:ea typeface="Calibri"/>
                <a:cs typeface="Calibri"/>
                <a:sym typeface="Calibri"/>
              </a:endParaRPr>
            </a:p>
          </p:txBody>
        </p:sp>
        <p:pic>
          <p:nvPicPr>
            <p:cNvPr id="169" name="Google Shape;169;p9" descr="Voice with solid fill">
              <a:hlinkClick r:id="rId7"/>
            </p:cNvPr>
            <p:cNvPicPr preferRelativeResize="0"/>
            <p:nvPr/>
          </p:nvPicPr>
          <p:blipFill rotWithShape="1">
            <a:blip r:embed="rId6">
              <a:alphaModFix/>
            </a:blip>
            <a:srcRect/>
            <a:stretch/>
          </p:blipFill>
          <p:spPr>
            <a:xfrm>
              <a:off x="6267448" y="4080206"/>
              <a:ext cx="723902" cy="723902"/>
            </a:xfrm>
            <a:prstGeom prst="rect">
              <a:avLst/>
            </a:prstGeom>
            <a:noFill/>
            <a:ln>
              <a:noFill/>
            </a:ln>
          </p:spPr>
        </p:pic>
      </p:grpSp>
      <p:grpSp>
        <p:nvGrpSpPr>
          <p:cNvPr id="170" name="Google Shape;170;p9"/>
          <p:cNvGrpSpPr/>
          <p:nvPr/>
        </p:nvGrpSpPr>
        <p:grpSpPr>
          <a:xfrm>
            <a:off x="581025" y="4476750"/>
            <a:ext cx="3926400" cy="2197675"/>
            <a:chOff x="536126" y="1420230"/>
            <a:chExt cx="3926400" cy="2197675"/>
          </a:xfrm>
        </p:grpSpPr>
        <p:pic>
          <p:nvPicPr>
            <p:cNvPr id="171" name="Google Shape;171;p9"/>
            <p:cNvPicPr preferRelativeResize="0"/>
            <p:nvPr/>
          </p:nvPicPr>
          <p:blipFill rotWithShape="1">
            <a:blip r:embed="rId8">
              <a:alphaModFix/>
            </a:blip>
            <a:srcRect l="11131" t="17671" r="15923" b="52157"/>
            <a:stretch/>
          </p:blipFill>
          <p:spPr>
            <a:xfrm>
              <a:off x="624501" y="1420230"/>
              <a:ext cx="3310499" cy="1857376"/>
            </a:xfrm>
            <a:prstGeom prst="rect">
              <a:avLst/>
            </a:prstGeom>
            <a:noFill/>
            <a:ln>
              <a:noFill/>
            </a:ln>
          </p:spPr>
        </p:pic>
        <p:sp>
          <p:nvSpPr>
            <p:cNvPr id="172" name="Google Shape;172;p9"/>
            <p:cNvSpPr txBox="1"/>
            <p:nvPr/>
          </p:nvSpPr>
          <p:spPr>
            <a:xfrm>
              <a:off x="536126" y="3310105"/>
              <a:ext cx="39264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1" u="none" strike="noStrike" cap="none">
                  <a:solidFill>
                    <a:srgbClr val="000000"/>
                  </a:solidFill>
                  <a:latin typeface="Nunito"/>
                  <a:ea typeface="Nunito"/>
                  <a:cs typeface="Nunito"/>
                  <a:sym typeface="Nunito"/>
                </a:rPr>
                <a:t>Image Credit:</a:t>
              </a:r>
              <a:r>
                <a:rPr lang="en-US" sz="1400" i="1">
                  <a:solidFill>
                    <a:srgbClr val="000000"/>
                  </a:solidFill>
                  <a:latin typeface="Nunito"/>
                  <a:ea typeface="Nunito"/>
                  <a:cs typeface="Nunito"/>
                  <a:sym typeface="Nunito"/>
                </a:rPr>
                <a:t> LMA/4463/D/11/01/005b</a:t>
              </a:r>
              <a:endParaRPr/>
            </a:p>
          </p:txBody>
        </p:sp>
      </p:grpSp>
      <p:grpSp>
        <p:nvGrpSpPr>
          <p:cNvPr id="173" name="Google Shape;173;p9"/>
          <p:cNvGrpSpPr/>
          <p:nvPr/>
        </p:nvGrpSpPr>
        <p:grpSpPr>
          <a:xfrm>
            <a:off x="604850" y="1324875"/>
            <a:ext cx="4213800" cy="2815600"/>
            <a:chOff x="604850" y="1324875"/>
            <a:chExt cx="4213800" cy="2815600"/>
          </a:xfrm>
        </p:grpSpPr>
        <p:pic>
          <p:nvPicPr>
            <p:cNvPr id="174" name="Google Shape;174;p9" descr="A picture containing text, person, indoor, wall&#10;&#10;Description automatically generated"/>
            <p:cNvPicPr preferRelativeResize="0"/>
            <p:nvPr/>
          </p:nvPicPr>
          <p:blipFill rotWithShape="1">
            <a:blip r:embed="rId9">
              <a:alphaModFix/>
            </a:blip>
            <a:srcRect t="1127"/>
            <a:stretch/>
          </p:blipFill>
          <p:spPr>
            <a:xfrm>
              <a:off x="669400" y="1324875"/>
              <a:ext cx="3693426" cy="2523751"/>
            </a:xfrm>
            <a:prstGeom prst="rect">
              <a:avLst/>
            </a:prstGeom>
            <a:noFill/>
            <a:ln>
              <a:noFill/>
            </a:ln>
          </p:spPr>
        </p:pic>
        <p:sp>
          <p:nvSpPr>
            <p:cNvPr id="175" name="Google Shape;175;p9"/>
            <p:cNvSpPr txBox="1"/>
            <p:nvPr/>
          </p:nvSpPr>
          <p:spPr>
            <a:xfrm>
              <a:off x="604850" y="3832675"/>
              <a:ext cx="42138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a:solidFill>
                    <a:srgbClr val="000000"/>
                  </a:solidFill>
                  <a:latin typeface="Nunito"/>
                  <a:ea typeface="Nunito"/>
                  <a:cs typeface="Nunito"/>
                  <a:sym typeface="Nunito"/>
                </a:rPr>
                <a:t>Image Credit: Melanie Friend</a:t>
              </a:r>
              <a:r>
                <a:rPr lang="en-US" i="1">
                  <a:latin typeface="Nunito"/>
                  <a:ea typeface="Nunito"/>
                  <a:cs typeface="Nunito"/>
                  <a:sym typeface="Nunito"/>
                </a:rPr>
                <a:t> </a:t>
              </a:r>
              <a:r>
                <a:rPr lang="en-US" sz="1400" i="1">
                  <a:solidFill>
                    <a:srgbClr val="000000"/>
                  </a:solidFill>
                  <a:latin typeface="Nunito"/>
                  <a:ea typeface="Nunito"/>
                  <a:cs typeface="Nunito"/>
                  <a:sym typeface="Nunito"/>
                </a:rPr>
                <a:t>LMA/4463/D/11/05/001</a:t>
              </a: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10"/>
          <p:cNvPicPr preferRelativeResize="0"/>
          <p:nvPr/>
        </p:nvPicPr>
        <p:blipFill rotWithShape="1">
          <a:blip r:embed="rId3">
            <a:alphaModFix/>
          </a:blip>
          <a:srcRect l="13295" t="47850" r="42942" b="38348"/>
          <a:stretch/>
        </p:blipFill>
        <p:spPr>
          <a:xfrm>
            <a:off x="291228" y="317502"/>
            <a:ext cx="4449753" cy="789335"/>
          </a:xfrm>
          <a:prstGeom prst="rect">
            <a:avLst/>
          </a:prstGeom>
          <a:noFill/>
          <a:ln>
            <a:noFill/>
          </a:ln>
        </p:spPr>
      </p:pic>
      <p:pic>
        <p:nvPicPr>
          <p:cNvPr id="181" name="Google Shape;181;p10"/>
          <p:cNvPicPr preferRelativeResize="0"/>
          <p:nvPr/>
        </p:nvPicPr>
        <p:blipFill rotWithShape="1">
          <a:blip r:embed="rId4">
            <a:alphaModFix/>
          </a:blip>
          <a:srcRect l="24707" t="43726" r="34190" b="39137"/>
          <a:stretch/>
        </p:blipFill>
        <p:spPr>
          <a:xfrm>
            <a:off x="8542347" y="317502"/>
            <a:ext cx="3230553" cy="757114"/>
          </a:xfrm>
          <a:prstGeom prst="rect">
            <a:avLst/>
          </a:prstGeom>
          <a:noFill/>
          <a:ln>
            <a:noFill/>
          </a:ln>
        </p:spPr>
      </p:pic>
      <p:sp>
        <p:nvSpPr>
          <p:cNvPr id="182" name="Google Shape;182;p10"/>
          <p:cNvSpPr txBox="1"/>
          <p:nvPr/>
        </p:nvSpPr>
        <p:spPr>
          <a:xfrm>
            <a:off x="1776412" y="1810720"/>
            <a:ext cx="8639175" cy="3694409"/>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0"/>
              </a:spcAft>
              <a:buClr>
                <a:schemeClr val="dk1"/>
              </a:buClr>
              <a:buSzPts val="3200"/>
              <a:buFont typeface="Calibri"/>
              <a:buChar char="-"/>
            </a:pPr>
            <a:r>
              <a:rPr lang="en-US" sz="3200" i="1" dirty="0">
                <a:solidFill>
                  <a:schemeClr val="dk1"/>
                </a:solidFill>
                <a:latin typeface="Arial"/>
                <a:ea typeface="Arial"/>
                <a:cs typeface="Arial"/>
                <a:sym typeface="Arial"/>
              </a:rPr>
              <a:t>What do you think about what we have explored today?</a:t>
            </a:r>
            <a:endParaRPr sz="3600" dirty="0">
              <a:solidFill>
                <a:schemeClr val="dk1"/>
              </a:solidFill>
              <a:latin typeface="Arial"/>
              <a:ea typeface="Arial"/>
              <a:cs typeface="Arial"/>
              <a:sym typeface="Arial"/>
            </a:endParaRPr>
          </a:p>
          <a:p>
            <a:pPr marL="342900" marR="0" lvl="0" indent="-342900" algn="l" rtl="0">
              <a:lnSpc>
                <a:spcPct val="150000"/>
              </a:lnSpc>
              <a:spcBef>
                <a:spcPts val="0"/>
              </a:spcBef>
              <a:spcAft>
                <a:spcPts val="0"/>
              </a:spcAft>
              <a:buClr>
                <a:srgbClr val="00B0F0"/>
              </a:buClr>
              <a:buSzPts val="3200"/>
              <a:buFont typeface="Calibri"/>
              <a:buChar char="-"/>
            </a:pPr>
            <a:r>
              <a:rPr lang="en-US" sz="3200" i="1" dirty="0">
                <a:solidFill>
                  <a:srgbClr val="00B0F0"/>
                </a:solidFill>
                <a:latin typeface="Arial"/>
                <a:ea typeface="Arial"/>
                <a:cs typeface="Arial"/>
                <a:sym typeface="Arial"/>
              </a:rPr>
              <a:t>What has it made you think about?</a:t>
            </a:r>
            <a:endParaRPr sz="3600" dirty="0">
              <a:solidFill>
                <a:srgbClr val="00B0F0"/>
              </a:solidFill>
              <a:latin typeface="Arial"/>
              <a:ea typeface="Arial"/>
              <a:cs typeface="Arial"/>
              <a:sym typeface="Arial"/>
            </a:endParaRPr>
          </a:p>
          <a:p>
            <a:pPr marL="342900" marR="0" lvl="0" indent="-342900" algn="l" rtl="0">
              <a:lnSpc>
                <a:spcPct val="150000"/>
              </a:lnSpc>
              <a:spcBef>
                <a:spcPts val="0"/>
              </a:spcBef>
              <a:spcAft>
                <a:spcPts val="0"/>
              </a:spcAft>
              <a:buClr>
                <a:srgbClr val="00B0F0"/>
              </a:buClr>
              <a:buSzPts val="3200"/>
              <a:buFont typeface="Calibri"/>
              <a:buChar char="-"/>
            </a:pPr>
            <a:r>
              <a:rPr lang="en-US" sz="3200" i="1" dirty="0">
                <a:solidFill>
                  <a:srgbClr val="00B0F0"/>
                </a:solidFill>
                <a:latin typeface="Arial"/>
                <a:ea typeface="Arial"/>
                <a:cs typeface="Arial"/>
                <a:sym typeface="Arial"/>
              </a:rPr>
              <a:t>What do you want to find out more about? </a:t>
            </a:r>
            <a:endParaRPr sz="3600" dirty="0">
              <a:solidFill>
                <a:srgbClr val="00B0F0"/>
              </a:solidFill>
              <a:latin typeface="Arial"/>
              <a:ea typeface="Arial"/>
              <a:cs typeface="Arial"/>
              <a:sym typeface="Arial"/>
            </a:endParaRPr>
          </a:p>
          <a:p>
            <a:pPr marL="342900" marR="0" lvl="0" indent="-342900" algn="l" rtl="0">
              <a:lnSpc>
                <a:spcPct val="150000"/>
              </a:lnSpc>
              <a:spcBef>
                <a:spcPts val="0"/>
              </a:spcBef>
              <a:spcAft>
                <a:spcPts val="0"/>
              </a:spcAft>
              <a:buClr>
                <a:srgbClr val="00B0F0"/>
              </a:buClr>
              <a:buSzPts val="3200"/>
              <a:buFont typeface="Calibri"/>
              <a:buChar char="-"/>
            </a:pPr>
            <a:r>
              <a:rPr lang="en-US" sz="3200" i="1" dirty="0">
                <a:solidFill>
                  <a:srgbClr val="00B0F0"/>
                </a:solidFill>
                <a:latin typeface="Arial"/>
                <a:ea typeface="Arial"/>
                <a:cs typeface="Arial"/>
                <a:sym typeface="Arial"/>
              </a:rPr>
              <a:t>Do you think you have been inquisitive?</a:t>
            </a:r>
            <a:endParaRPr sz="3600" dirty="0">
              <a:solidFill>
                <a:srgbClr val="00B0F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187" name="Google Shape;187;p11"/>
          <p:cNvPicPr preferRelativeResize="0"/>
          <p:nvPr/>
        </p:nvPicPr>
        <p:blipFill rotWithShape="1">
          <a:blip r:embed="rId3">
            <a:alphaModFix/>
          </a:blip>
          <a:srcRect l="13295" t="47850" r="42942" b="38348"/>
          <a:stretch/>
        </p:blipFill>
        <p:spPr>
          <a:xfrm>
            <a:off x="291228" y="317502"/>
            <a:ext cx="4449753" cy="789335"/>
          </a:xfrm>
          <a:prstGeom prst="rect">
            <a:avLst/>
          </a:prstGeom>
          <a:noFill/>
          <a:ln>
            <a:noFill/>
          </a:ln>
        </p:spPr>
      </p:pic>
      <p:pic>
        <p:nvPicPr>
          <p:cNvPr id="188" name="Google Shape;188;p11"/>
          <p:cNvPicPr preferRelativeResize="0"/>
          <p:nvPr/>
        </p:nvPicPr>
        <p:blipFill rotWithShape="1">
          <a:blip r:embed="rId4">
            <a:alphaModFix/>
          </a:blip>
          <a:srcRect l="24707" t="43726" r="34190" b="39137"/>
          <a:stretch/>
        </p:blipFill>
        <p:spPr>
          <a:xfrm>
            <a:off x="8542347" y="317502"/>
            <a:ext cx="3230553" cy="757114"/>
          </a:xfrm>
          <a:prstGeom prst="rect">
            <a:avLst/>
          </a:prstGeom>
          <a:noFill/>
          <a:ln>
            <a:noFill/>
          </a:ln>
        </p:spPr>
      </p:pic>
      <p:sp>
        <p:nvSpPr>
          <p:cNvPr id="5" name="Google Shape;189;p11">
            <a:extLst>
              <a:ext uri="{FF2B5EF4-FFF2-40B4-BE49-F238E27FC236}">
                <a16:creationId xmlns:a16="http://schemas.microsoft.com/office/drawing/2014/main" id="{43F5D60F-7293-456C-98C6-D3296C625725}"/>
              </a:ext>
            </a:extLst>
          </p:cNvPr>
          <p:cNvSpPr txBox="1"/>
          <p:nvPr/>
        </p:nvSpPr>
        <p:spPr>
          <a:xfrm>
            <a:off x="291228" y="6274083"/>
            <a:ext cx="8020565"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chemeClr val="dk1"/>
                </a:solidFill>
                <a:latin typeface="+mn-lt"/>
                <a:ea typeface="Calibri"/>
                <a:cs typeface="Calibri"/>
                <a:sym typeface="Calibri"/>
                <a:hlinkClick r:id="rId5"/>
              </a:rPr>
              <a:t>Watch a video tutorial here</a:t>
            </a:r>
            <a:r>
              <a:rPr lang="en-US" sz="1600">
                <a:solidFill>
                  <a:schemeClr val="dk1"/>
                </a:solidFill>
                <a:latin typeface="+mn-lt"/>
                <a:ea typeface="Calibri"/>
                <a:cs typeface="Calibri"/>
                <a:sym typeface="Calibri"/>
              </a:rPr>
              <a:t> (made for A New Direction’s We Belong </a:t>
            </a:r>
            <a:r>
              <a:rPr lang="en-US" sz="1600" err="1">
                <a:solidFill>
                  <a:schemeClr val="dk1"/>
                </a:solidFill>
                <a:latin typeface="+mn-lt"/>
                <a:ea typeface="Calibri"/>
                <a:cs typeface="Calibri"/>
                <a:sym typeface="Calibri"/>
              </a:rPr>
              <a:t>programme</a:t>
            </a:r>
            <a:r>
              <a:rPr lang="en-US" sz="1600">
                <a:solidFill>
                  <a:schemeClr val="dk1"/>
                </a:solidFill>
                <a:latin typeface="+mn-lt"/>
                <a:ea typeface="Calibri"/>
                <a:cs typeface="Calibri"/>
                <a:sym typeface="Calibri"/>
              </a:rPr>
              <a:t>)</a:t>
            </a:r>
            <a:endParaRPr sz="1200">
              <a:latin typeface="+mn-lt"/>
            </a:endParaRPr>
          </a:p>
        </p:txBody>
      </p:sp>
      <p:pic>
        <p:nvPicPr>
          <p:cNvPr id="3" name="Picture 2" descr="Diagram, engineering drawing&#10;&#10;Description automatically generated">
            <a:extLst>
              <a:ext uri="{FF2B5EF4-FFF2-40B4-BE49-F238E27FC236}">
                <a16:creationId xmlns:a16="http://schemas.microsoft.com/office/drawing/2014/main" id="{C6F992D8-1CE5-4DB2-9E1A-E5EB47D499EC}"/>
              </a:ext>
            </a:extLst>
          </p:cNvPr>
          <p:cNvPicPr>
            <a:picLocks noChangeAspect="1"/>
          </p:cNvPicPr>
          <p:nvPr/>
        </p:nvPicPr>
        <p:blipFill>
          <a:blip r:embed="rId6"/>
          <a:stretch>
            <a:fillRect/>
          </a:stretch>
        </p:blipFill>
        <p:spPr>
          <a:xfrm>
            <a:off x="5004674" y="930300"/>
            <a:ext cx="4892693" cy="4997400"/>
          </a:xfrm>
          <a:prstGeom prst="rect">
            <a:avLst/>
          </a:prstGeom>
        </p:spPr>
      </p:pic>
      <p:sp>
        <p:nvSpPr>
          <p:cNvPr id="8" name="Google Shape;182;p10">
            <a:extLst>
              <a:ext uri="{FF2B5EF4-FFF2-40B4-BE49-F238E27FC236}">
                <a16:creationId xmlns:a16="http://schemas.microsoft.com/office/drawing/2014/main" id="{6E45B115-927A-4054-B6EC-A24312167B7A}"/>
              </a:ext>
            </a:extLst>
          </p:cNvPr>
          <p:cNvSpPr txBox="1"/>
          <p:nvPr/>
        </p:nvSpPr>
        <p:spPr>
          <a:xfrm>
            <a:off x="564062" y="2644190"/>
            <a:ext cx="3915472" cy="2308284"/>
          </a:xfrm>
          <a:prstGeom prst="rect">
            <a:avLst/>
          </a:prstGeom>
          <a:noFill/>
          <a:ln>
            <a:noFill/>
          </a:ln>
        </p:spPr>
        <p:txBody>
          <a:bodyPr spcFirstLastPara="1" wrap="square" lIns="91425" tIns="45700" rIns="91425" bIns="45700" anchor="t" anchorCtr="0">
            <a:spAutoFit/>
          </a:bodyPr>
          <a:lstStyle/>
          <a:p>
            <a:pPr marR="0" lvl="0" algn="l" rtl="0">
              <a:lnSpc>
                <a:spcPct val="150000"/>
              </a:lnSpc>
              <a:spcBef>
                <a:spcPts val="0"/>
              </a:spcBef>
              <a:spcAft>
                <a:spcPts val="0"/>
              </a:spcAft>
              <a:buClr>
                <a:schemeClr val="dk1"/>
              </a:buClr>
              <a:buSzPts val="3200"/>
            </a:pPr>
            <a:r>
              <a:rPr lang="en-GB" sz="3200" i="1" dirty="0">
                <a:solidFill>
                  <a:schemeClr val="dk1"/>
                </a:solidFill>
              </a:rPr>
              <a:t>How to make a zine by folding paper</a:t>
            </a:r>
          </a:p>
          <a:p>
            <a:pPr marR="0" lvl="0" algn="l" rtl="0">
              <a:lnSpc>
                <a:spcPct val="150000"/>
              </a:lnSpc>
              <a:spcBef>
                <a:spcPts val="0"/>
              </a:spcBef>
              <a:spcAft>
                <a:spcPts val="0"/>
              </a:spcAft>
              <a:buClr>
                <a:schemeClr val="dk1"/>
              </a:buClr>
              <a:buSzPts val="3200"/>
            </a:pPr>
            <a:r>
              <a:rPr lang="en-GB" sz="3200" i="1" dirty="0">
                <a:solidFill>
                  <a:schemeClr val="dk1"/>
                </a:solidFill>
                <a:latin typeface="Arial"/>
                <a:ea typeface="Arial"/>
                <a:cs typeface="Arial"/>
                <a:sym typeface="Arial"/>
              </a:rPr>
              <a:t>(A4 or A3)</a:t>
            </a:r>
            <a:endParaRPr sz="3600" dirty="0">
              <a:solidFill>
                <a:srgbClr val="00B0F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194" name="Google Shape;194;p12"/>
          <p:cNvPicPr preferRelativeResize="0"/>
          <p:nvPr/>
        </p:nvPicPr>
        <p:blipFill rotWithShape="1">
          <a:blip r:embed="rId3">
            <a:alphaModFix/>
          </a:blip>
          <a:srcRect l="13295" t="47850" r="42942" b="38348"/>
          <a:stretch/>
        </p:blipFill>
        <p:spPr>
          <a:xfrm>
            <a:off x="944768" y="1634496"/>
            <a:ext cx="8068365" cy="1431235"/>
          </a:xfrm>
          <a:prstGeom prst="rect">
            <a:avLst/>
          </a:prstGeom>
          <a:noFill/>
          <a:ln>
            <a:noFill/>
          </a:ln>
        </p:spPr>
      </p:pic>
      <p:pic>
        <p:nvPicPr>
          <p:cNvPr id="195" name="Google Shape;195;p12"/>
          <p:cNvPicPr preferRelativeResize="0"/>
          <p:nvPr/>
        </p:nvPicPr>
        <p:blipFill rotWithShape="1">
          <a:blip r:embed="rId4">
            <a:alphaModFix/>
          </a:blip>
          <a:srcRect l="24927" t="47272" r="41170" b="32243"/>
          <a:stretch/>
        </p:blipFill>
        <p:spPr>
          <a:xfrm>
            <a:off x="875552" y="3513408"/>
            <a:ext cx="6071871" cy="2063312"/>
          </a:xfrm>
          <a:prstGeom prst="rect">
            <a:avLst/>
          </a:prstGeom>
          <a:noFill/>
          <a:ln>
            <a:noFill/>
          </a:ln>
        </p:spPr>
      </p:pic>
      <p:pic>
        <p:nvPicPr>
          <p:cNvPr id="196" name="Google Shape;196;p12" descr="A picture containing text, clipart&#10;&#10;Description automatically generated"/>
          <p:cNvPicPr preferRelativeResize="0"/>
          <p:nvPr/>
        </p:nvPicPr>
        <p:blipFill rotWithShape="1">
          <a:blip r:embed="rId5">
            <a:alphaModFix/>
          </a:blip>
          <a:srcRect/>
          <a:stretch/>
        </p:blipFill>
        <p:spPr>
          <a:xfrm>
            <a:off x="9649655" y="326005"/>
            <a:ext cx="2166743" cy="90686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Google Shape;201;p13"/>
          <p:cNvPicPr preferRelativeResize="0"/>
          <p:nvPr/>
        </p:nvPicPr>
        <p:blipFill rotWithShape="1">
          <a:blip r:embed="rId3">
            <a:alphaModFix/>
          </a:blip>
          <a:srcRect l="13295" t="47850" r="42942" b="38348"/>
          <a:stretch/>
        </p:blipFill>
        <p:spPr>
          <a:xfrm>
            <a:off x="316412" y="317502"/>
            <a:ext cx="4449753" cy="789335"/>
          </a:xfrm>
          <a:prstGeom prst="rect">
            <a:avLst/>
          </a:prstGeom>
          <a:noFill/>
          <a:ln>
            <a:noFill/>
          </a:ln>
        </p:spPr>
      </p:pic>
      <p:pic>
        <p:nvPicPr>
          <p:cNvPr id="202" name="Google Shape;202;p13"/>
          <p:cNvPicPr preferRelativeResize="0"/>
          <p:nvPr/>
        </p:nvPicPr>
        <p:blipFill rotWithShape="1">
          <a:blip r:embed="rId4">
            <a:alphaModFix/>
          </a:blip>
          <a:srcRect l="24927" t="47272" r="41170" b="32243"/>
          <a:stretch/>
        </p:blipFill>
        <p:spPr>
          <a:xfrm>
            <a:off x="9324975" y="198127"/>
            <a:ext cx="2333625" cy="793001"/>
          </a:xfrm>
          <a:prstGeom prst="rect">
            <a:avLst/>
          </a:prstGeom>
          <a:noFill/>
          <a:ln>
            <a:noFill/>
          </a:ln>
        </p:spPr>
      </p:pic>
      <p:sp>
        <p:nvSpPr>
          <p:cNvPr id="203" name="Google Shape;203;p13"/>
          <p:cNvSpPr/>
          <p:nvPr/>
        </p:nvSpPr>
        <p:spPr>
          <a:xfrm>
            <a:off x="752974" y="1834975"/>
            <a:ext cx="5694600" cy="45243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a:solidFill>
                  <a:srgbClr val="000000"/>
                </a:solidFill>
                <a:latin typeface="Arial"/>
                <a:ea typeface="Arial"/>
                <a:cs typeface="Arial"/>
                <a:sym typeface="Arial"/>
              </a:rPr>
              <a:t>Jessica</a:t>
            </a:r>
            <a:r>
              <a:rPr lang="en-US" sz="1100" b="0" i="0" u="none" strike="noStrike" cap="none">
                <a:solidFill>
                  <a:srgbClr val="000000"/>
                </a:solidFill>
                <a:latin typeface="Arial"/>
                <a:ea typeface="Arial"/>
                <a:cs typeface="Arial"/>
                <a:sym typeface="Arial"/>
              </a:rPr>
              <a:t> </a:t>
            </a:r>
            <a:r>
              <a:rPr lang="en-US" sz="1800">
                <a:solidFill>
                  <a:srgbClr val="000000"/>
                </a:solidFill>
                <a:latin typeface="Arial"/>
                <a:ea typeface="Arial"/>
                <a:cs typeface="Arial"/>
                <a:sym typeface="Arial"/>
              </a:rPr>
              <a:t>and Eric Huntley were prominent black political activists.</a:t>
            </a:r>
            <a:endParaRPr/>
          </a:p>
          <a:p>
            <a:pPr marL="0" marR="0" lvl="0" indent="0" algn="l" rtl="0">
              <a:lnSpc>
                <a:spcPct val="100000"/>
              </a:lnSpc>
              <a:spcBef>
                <a:spcPts val="0"/>
              </a:spcBef>
              <a:spcAft>
                <a:spcPts val="0"/>
              </a:spcAft>
              <a:buClr>
                <a:schemeClr val="dk1"/>
              </a:buClr>
              <a:buSzPts val="1800"/>
              <a:buFont typeface="Calibri"/>
              <a:buNone/>
            </a:pPr>
            <a:endParaRPr sz="1800">
              <a:solidFill>
                <a:srgbClr val="000000"/>
              </a:solidFill>
              <a:latin typeface="Arial"/>
              <a:ea typeface="Arial"/>
              <a:cs typeface="Arial"/>
              <a:sym typeface="Arial"/>
            </a:endParaRPr>
          </a:p>
          <a:p>
            <a:pPr marL="0" marR="0" lvl="0" indent="0" algn="l" rtl="0">
              <a:spcBef>
                <a:spcPts val="0"/>
              </a:spcBef>
              <a:spcAft>
                <a:spcPts val="0"/>
              </a:spcAft>
              <a:buNone/>
            </a:pPr>
            <a:r>
              <a:rPr lang="en-US" sz="1800">
                <a:solidFill>
                  <a:srgbClr val="000000"/>
                </a:solidFill>
                <a:latin typeface="Arial"/>
                <a:ea typeface="Arial"/>
                <a:cs typeface="Arial"/>
                <a:sym typeface="Arial"/>
              </a:rPr>
              <a:t>They played an active role in the British African - Caribbean community from their first arrival in England in 1956. For over 50 years the </a:t>
            </a:r>
            <a:r>
              <a:rPr lang="en-US" sz="1800" err="1">
                <a:solidFill>
                  <a:srgbClr val="000000"/>
                </a:solidFill>
                <a:latin typeface="Arial"/>
                <a:ea typeface="Arial"/>
                <a:cs typeface="Arial"/>
                <a:sym typeface="Arial"/>
              </a:rPr>
              <a:t>Huntleys</a:t>
            </a:r>
            <a:r>
              <a:rPr lang="en-US" sz="1800">
                <a:solidFill>
                  <a:srgbClr val="000000"/>
                </a:solidFill>
                <a:latin typeface="Arial"/>
                <a:ea typeface="Arial"/>
                <a:cs typeface="Arial"/>
                <a:sym typeface="Arial"/>
              </a:rPr>
              <a:t> participated in many campaigns for racial and social justice. </a:t>
            </a:r>
            <a:endParaRPr sz="180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Calibri"/>
              <a:buNone/>
            </a:pPr>
            <a:endParaRPr sz="1800">
              <a:solidFill>
                <a:srgbClr val="000000"/>
              </a:solidFill>
              <a:latin typeface="Arial"/>
              <a:ea typeface="Arial"/>
              <a:cs typeface="Arial"/>
              <a:sym typeface="Arial"/>
            </a:endParaRPr>
          </a:p>
          <a:p>
            <a:pPr marL="0" marR="0" lvl="0" indent="0" algn="l" rtl="0">
              <a:spcBef>
                <a:spcPts val="0"/>
              </a:spcBef>
              <a:spcAft>
                <a:spcPts val="0"/>
              </a:spcAft>
              <a:buNone/>
            </a:pPr>
            <a:r>
              <a:rPr lang="en-US" sz="1800">
                <a:solidFill>
                  <a:srgbClr val="000000"/>
                </a:solidFill>
                <a:latin typeface="Arial"/>
                <a:ea typeface="Arial"/>
                <a:cs typeface="Arial"/>
                <a:sym typeface="Arial"/>
              </a:rPr>
              <a:t>Alongside national and international campaigns, they acted as community workers and educationalists. </a:t>
            </a:r>
            <a:endParaRPr/>
          </a:p>
          <a:p>
            <a:pPr marL="0" marR="0" lvl="0" indent="0" algn="l" rtl="0">
              <a:spcBef>
                <a:spcPts val="0"/>
              </a:spcBef>
              <a:spcAft>
                <a:spcPts val="0"/>
              </a:spcAft>
              <a:buNone/>
            </a:pPr>
            <a:r>
              <a:rPr lang="en-US" sz="1800">
                <a:solidFill>
                  <a:srgbClr val="000000"/>
                </a:solidFill>
                <a:latin typeface="Arial"/>
                <a:ea typeface="Arial"/>
                <a:cs typeface="Arial"/>
                <a:sym typeface="Arial"/>
              </a:rPr>
              <a:t>     </a:t>
            </a:r>
            <a:endParaRPr/>
          </a:p>
          <a:p>
            <a:pPr marL="0" marR="0" lvl="0" indent="0" algn="l" rtl="0">
              <a:lnSpc>
                <a:spcPct val="100000"/>
              </a:lnSpc>
              <a:spcBef>
                <a:spcPts val="0"/>
              </a:spcBef>
              <a:spcAft>
                <a:spcPts val="0"/>
              </a:spcAft>
              <a:buClr>
                <a:srgbClr val="000000"/>
              </a:buClr>
              <a:buSzPts val="1800"/>
              <a:buFont typeface="Arial"/>
              <a:buNone/>
            </a:pPr>
            <a:r>
              <a:rPr lang="en-US" sz="1800">
                <a:solidFill>
                  <a:srgbClr val="000000"/>
                </a:solidFill>
                <a:latin typeface="Arial"/>
                <a:ea typeface="Arial"/>
                <a:cs typeface="Arial"/>
                <a:sym typeface="Arial"/>
              </a:rPr>
              <a:t>In 1969 they opened a publishing company and bookshop in Ealing, west London, to promote black authors who were poorly represented in mainstream publishing.</a:t>
            </a:r>
            <a:endParaRPr/>
          </a:p>
          <a:p>
            <a:pPr marL="0" marR="0" lvl="0" indent="0" algn="l" rtl="0">
              <a:lnSpc>
                <a:spcPct val="100000"/>
              </a:lnSpc>
              <a:spcBef>
                <a:spcPts val="0"/>
              </a:spcBef>
              <a:spcAft>
                <a:spcPts val="0"/>
              </a:spcAft>
              <a:buClr>
                <a:schemeClr val="dk1"/>
              </a:buClr>
              <a:buSzPts val="1800"/>
              <a:buFont typeface="Arial"/>
              <a:buNone/>
            </a:pPr>
            <a:br>
              <a:rPr lang="en-US" sz="1800">
                <a:solidFill>
                  <a:schemeClr val="dk1"/>
                </a:solidFill>
                <a:latin typeface="Arial"/>
                <a:ea typeface="Arial"/>
                <a:cs typeface="Arial"/>
                <a:sym typeface="Arial"/>
              </a:rPr>
            </a:br>
            <a:endParaRPr sz="1800">
              <a:solidFill>
                <a:srgbClr val="000000"/>
              </a:solidFill>
              <a:latin typeface="Arial"/>
              <a:ea typeface="Arial"/>
              <a:cs typeface="Arial"/>
              <a:sym typeface="Arial"/>
            </a:endParaRPr>
          </a:p>
        </p:txBody>
      </p:sp>
      <p:pic>
        <p:nvPicPr>
          <p:cNvPr id="204" name="Google Shape;204;p13"/>
          <p:cNvPicPr preferRelativeResize="0"/>
          <p:nvPr/>
        </p:nvPicPr>
        <p:blipFill rotWithShape="1">
          <a:blip r:embed="rId5">
            <a:alphaModFix/>
          </a:blip>
          <a:srcRect/>
          <a:stretch/>
        </p:blipFill>
        <p:spPr>
          <a:xfrm>
            <a:off x="21134388" y="-1439863"/>
            <a:ext cx="14517885" cy="24242791"/>
          </a:xfrm>
          <a:prstGeom prst="rect">
            <a:avLst/>
          </a:prstGeom>
          <a:noFill/>
          <a:ln>
            <a:noFill/>
          </a:ln>
        </p:spPr>
      </p:pic>
      <p:pic>
        <p:nvPicPr>
          <p:cNvPr id="205" name="Google Shape;205;p13"/>
          <p:cNvPicPr preferRelativeResize="0"/>
          <p:nvPr/>
        </p:nvPicPr>
        <p:blipFill>
          <a:blip r:embed="rId6">
            <a:alphaModFix/>
          </a:blip>
          <a:stretch>
            <a:fillRect/>
          </a:stretch>
        </p:blipFill>
        <p:spPr>
          <a:xfrm>
            <a:off x="6818243" y="2496578"/>
            <a:ext cx="4840358" cy="3201090"/>
          </a:xfrm>
          <a:prstGeom prst="rect">
            <a:avLst/>
          </a:prstGeom>
          <a:noFill/>
          <a:ln>
            <a:noFill/>
          </a:ln>
        </p:spPr>
      </p:pic>
      <p:sp>
        <p:nvSpPr>
          <p:cNvPr id="206" name="Google Shape;206;p13"/>
          <p:cNvSpPr txBox="1"/>
          <p:nvPr/>
        </p:nvSpPr>
        <p:spPr>
          <a:xfrm>
            <a:off x="6753225" y="5743675"/>
            <a:ext cx="3829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solidFill>
                  <a:schemeClr val="dk1"/>
                </a:solidFill>
                <a:latin typeface="Nunito"/>
                <a:ea typeface="Nunito"/>
                <a:cs typeface="Nunito"/>
                <a:sym typeface="Nunito"/>
              </a:rPr>
              <a:t>Image: Bogle-L’Ouverture Bookshop</a:t>
            </a:r>
            <a:endParaRPr>
              <a:latin typeface="Nunito"/>
              <a:ea typeface="Nunito"/>
              <a:cs typeface="Nunito"/>
              <a:sym typeface="Nunito"/>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17"/>
          <p:cNvPicPr preferRelativeResize="0"/>
          <p:nvPr/>
        </p:nvPicPr>
        <p:blipFill rotWithShape="1">
          <a:blip r:embed="rId3">
            <a:alphaModFix/>
          </a:blip>
          <a:srcRect l="13295" t="47850" r="42942" b="38348"/>
          <a:stretch/>
        </p:blipFill>
        <p:spPr>
          <a:xfrm>
            <a:off x="316412" y="317502"/>
            <a:ext cx="4449753" cy="789335"/>
          </a:xfrm>
          <a:prstGeom prst="rect">
            <a:avLst/>
          </a:prstGeom>
          <a:noFill/>
          <a:ln>
            <a:noFill/>
          </a:ln>
        </p:spPr>
      </p:pic>
      <p:sp>
        <p:nvSpPr>
          <p:cNvPr id="236" name="Google Shape;236;p17"/>
          <p:cNvSpPr txBox="1"/>
          <p:nvPr/>
        </p:nvSpPr>
        <p:spPr>
          <a:xfrm>
            <a:off x="619125" y="1304561"/>
            <a:ext cx="7610475" cy="48012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a:ea typeface="Arial"/>
                <a:cs typeface="Arial"/>
                <a:sym typeface="Arial"/>
              </a:rPr>
              <a:t>The Huntley’s bookshop was called Bogle-</a:t>
            </a:r>
            <a:r>
              <a:rPr lang="en-US" sz="1800" err="1">
                <a:solidFill>
                  <a:schemeClr val="dk1"/>
                </a:solidFill>
                <a:latin typeface="Arial"/>
                <a:ea typeface="Arial"/>
                <a:cs typeface="Arial"/>
                <a:sym typeface="Arial"/>
              </a:rPr>
              <a:t>L'Ouverture</a:t>
            </a:r>
            <a:r>
              <a:rPr lang="en-US" sz="1800">
                <a:solidFill>
                  <a:schemeClr val="dk1"/>
                </a:solidFill>
                <a:latin typeface="Arial"/>
                <a:ea typeface="Arial"/>
                <a:cs typeface="Arial"/>
                <a:sym typeface="Arial"/>
              </a:rPr>
              <a:t>.</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r>
              <a:rPr lang="en-US" sz="1800" i="1">
                <a:solidFill>
                  <a:schemeClr val="dk1"/>
                </a:solidFill>
                <a:latin typeface="Arial"/>
                <a:ea typeface="Arial"/>
                <a:cs typeface="Arial"/>
                <a:sym typeface="Arial"/>
              </a:rPr>
              <a:t>It was named in </a:t>
            </a:r>
            <a:r>
              <a:rPr lang="en-US" sz="1800" i="1" err="1">
                <a:solidFill>
                  <a:schemeClr val="dk1"/>
                </a:solidFill>
                <a:latin typeface="Arial"/>
                <a:ea typeface="Arial"/>
                <a:cs typeface="Arial"/>
                <a:sym typeface="Arial"/>
              </a:rPr>
              <a:t>honour</a:t>
            </a:r>
            <a:r>
              <a:rPr lang="en-US" sz="1800" i="1">
                <a:solidFill>
                  <a:schemeClr val="dk1"/>
                </a:solidFill>
                <a:latin typeface="Arial"/>
                <a:ea typeface="Arial"/>
                <a:cs typeface="Arial"/>
                <a:sym typeface="Arial"/>
              </a:rPr>
              <a:t> of two liberation fighters in Caribbean history. </a:t>
            </a:r>
            <a:endParaRPr sz="1800" i="1">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r>
              <a:rPr lang="en-US" sz="1800" b="1">
                <a:solidFill>
                  <a:schemeClr val="dk1"/>
                </a:solidFill>
                <a:latin typeface="Arial"/>
                <a:ea typeface="Arial"/>
                <a:cs typeface="Arial"/>
                <a:sym typeface="Arial"/>
              </a:rPr>
              <a:t>Toussaint </a:t>
            </a:r>
            <a:r>
              <a:rPr lang="en-US" sz="1800" b="1" err="1">
                <a:solidFill>
                  <a:schemeClr val="dk1"/>
                </a:solidFill>
                <a:latin typeface="Arial"/>
                <a:ea typeface="Arial"/>
                <a:cs typeface="Arial"/>
                <a:sym typeface="Arial"/>
              </a:rPr>
              <a:t>L'Ouverture</a:t>
            </a:r>
            <a:r>
              <a:rPr lang="en-US" sz="1800">
                <a:solidFill>
                  <a:schemeClr val="dk1"/>
                </a:solidFill>
                <a:latin typeface="Arial"/>
                <a:ea typeface="Arial"/>
                <a:cs typeface="Arial"/>
                <a:sym typeface="Arial"/>
              </a:rPr>
              <a:t> (1743-1803)</a:t>
            </a:r>
            <a:br>
              <a:rPr lang="en-US" sz="1800">
                <a:solidFill>
                  <a:schemeClr val="dk1"/>
                </a:solidFill>
                <a:latin typeface="Arial"/>
                <a:ea typeface="Arial"/>
                <a:cs typeface="Arial"/>
                <a:sym typeface="Arial"/>
              </a:rPr>
            </a:br>
            <a:r>
              <a:rPr lang="en-US" sz="1800">
                <a:solidFill>
                  <a:schemeClr val="dk1"/>
                </a:solidFill>
                <a:latin typeface="Arial"/>
                <a:ea typeface="Arial"/>
                <a:cs typeface="Arial"/>
                <a:sym typeface="Arial"/>
              </a:rPr>
              <a:t>Born a slave in a French colony, now known as Haiti. He became a free man and began his military career as a leader of the 1791 slave rebellion. </a:t>
            </a:r>
            <a:r>
              <a:rPr lang="en-US" sz="1800" err="1">
                <a:solidFill>
                  <a:schemeClr val="dk1"/>
                </a:solidFill>
                <a:latin typeface="Arial"/>
                <a:ea typeface="Arial"/>
                <a:cs typeface="Arial"/>
                <a:sym typeface="Arial"/>
              </a:rPr>
              <a:t>L'Ouverture</a:t>
            </a:r>
            <a:r>
              <a:rPr lang="en-US" sz="1800">
                <a:solidFill>
                  <a:schemeClr val="dk1"/>
                </a:solidFill>
                <a:latin typeface="Arial"/>
                <a:ea typeface="Arial"/>
                <a:cs typeface="Arial"/>
                <a:sym typeface="Arial"/>
              </a:rPr>
              <a:t> was the most prominent leader of the Haitian Revolution.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r>
              <a:rPr lang="en-US" sz="1800" b="1">
                <a:solidFill>
                  <a:schemeClr val="dk1"/>
                </a:solidFill>
                <a:latin typeface="Arial"/>
                <a:ea typeface="Arial"/>
                <a:cs typeface="Arial"/>
                <a:sym typeface="Arial"/>
              </a:rPr>
              <a:t>Paul Bogle</a:t>
            </a:r>
            <a:r>
              <a:rPr lang="en-US" sz="1800">
                <a:solidFill>
                  <a:schemeClr val="dk1"/>
                </a:solidFill>
                <a:latin typeface="Arial"/>
                <a:ea typeface="Arial"/>
                <a:cs typeface="Arial"/>
                <a:sym typeface="Arial"/>
              </a:rPr>
              <a:t> (1820-1865)</a:t>
            </a:r>
            <a:br>
              <a:rPr lang="en-US" sz="1800">
                <a:solidFill>
                  <a:schemeClr val="dk1"/>
                </a:solidFill>
                <a:latin typeface="Arial"/>
                <a:ea typeface="Arial"/>
                <a:cs typeface="Arial"/>
                <a:sym typeface="Arial"/>
              </a:rPr>
            </a:br>
            <a:r>
              <a:rPr lang="en-US" sz="1800">
                <a:solidFill>
                  <a:schemeClr val="dk1"/>
                </a:solidFill>
                <a:latin typeface="Arial"/>
                <a:ea typeface="Arial"/>
                <a:cs typeface="Arial"/>
                <a:sym typeface="Arial"/>
              </a:rPr>
              <a:t>A Jamaican Baptist deacon and activist, a National Hero of Jamaica. He was a leader of protesters who marched for justice and fair treatment for all the people in Jamaica in 1865.</a:t>
            </a: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i="1">
              <a:solidFill>
                <a:schemeClr val="dk1"/>
              </a:solidFill>
              <a:latin typeface="Arial"/>
              <a:ea typeface="Arial"/>
              <a:cs typeface="Arial"/>
              <a:sym typeface="Arial"/>
            </a:endParaRPr>
          </a:p>
          <a:p>
            <a:pPr marL="45720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37" name="Google Shape;237;p17"/>
          <p:cNvPicPr preferRelativeResize="0"/>
          <p:nvPr/>
        </p:nvPicPr>
        <p:blipFill rotWithShape="1">
          <a:blip r:embed="rId4">
            <a:alphaModFix/>
          </a:blip>
          <a:srcRect l="24927" t="47272" r="41170" b="32243"/>
          <a:stretch/>
        </p:blipFill>
        <p:spPr>
          <a:xfrm>
            <a:off x="9324975" y="198127"/>
            <a:ext cx="2333625" cy="793001"/>
          </a:xfrm>
          <a:prstGeom prst="rect">
            <a:avLst/>
          </a:prstGeom>
          <a:noFill/>
          <a:ln>
            <a:noFill/>
          </a:ln>
        </p:spPr>
      </p:pic>
      <p:grpSp>
        <p:nvGrpSpPr>
          <p:cNvPr id="238" name="Google Shape;238;p17"/>
          <p:cNvGrpSpPr/>
          <p:nvPr/>
        </p:nvGrpSpPr>
        <p:grpSpPr>
          <a:xfrm>
            <a:off x="8568000" y="1218679"/>
            <a:ext cx="3624000" cy="5512956"/>
            <a:chOff x="8753738" y="1250358"/>
            <a:chExt cx="3624000" cy="5512956"/>
          </a:xfrm>
        </p:grpSpPr>
        <p:pic>
          <p:nvPicPr>
            <p:cNvPr id="239" name="Google Shape;239;p17"/>
            <p:cNvPicPr preferRelativeResize="0"/>
            <p:nvPr/>
          </p:nvPicPr>
          <p:blipFill rotWithShape="1">
            <a:blip r:embed="rId5">
              <a:alphaModFix/>
            </a:blip>
            <a:srcRect/>
            <a:stretch/>
          </p:blipFill>
          <p:spPr>
            <a:xfrm>
              <a:off x="8908318" y="1250358"/>
              <a:ext cx="1867871" cy="2276222"/>
            </a:xfrm>
            <a:prstGeom prst="rect">
              <a:avLst/>
            </a:prstGeom>
            <a:noFill/>
            <a:ln>
              <a:noFill/>
            </a:ln>
          </p:spPr>
        </p:pic>
        <p:pic>
          <p:nvPicPr>
            <p:cNvPr id="240" name="Google Shape;240;p17"/>
            <p:cNvPicPr preferRelativeResize="0"/>
            <p:nvPr/>
          </p:nvPicPr>
          <p:blipFill rotWithShape="1">
            <a:blip r:embed="rId6">
              <a:alphaModFix/>
            </a:blip>
            <a:srcRect/>
            <a:stretch/>
          </p:blipFill>
          <p:spPr>
            <a:xfrm>
              <a:off x="8908318" y="3785810"/>
              <a:ext cx="1985839" cy="2646512"/>
            </a:xfrm>
            <a:prstGeom prst="rect">
              <a:avLst/>
            </a:prstGeom>
            <a:noFill/>
            <a:ln>
              <a:noFill/>
            </a:ln>
          </p:spPr>
        </p:pic>
        <p:sp>
          <p:nvSpPr>
            <p:cNvPr id="241" name="Google Shape;241;p17"/>
            <p:cNvSpPr txBox="1"/>
            <p:nvPr/>
          </p:nvSpPr>
          <p:spPr>
            <a:xfrm>
              <a:off x="8753738" y="6455514"/>
              <a:ext cx="36240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a:solidFill>
                    <a:srgbClr val="000000"/>
                  </a:solidFill>
                  <a:latin typeface="Nunito"/>
                  <a:ea typeface="Nunito"/>
                  <a:cs typeface="Nunito"/>
                  <a:sym typeface="Nunito"/>
                </a:rPr>
                <a:t>Image Credits: Wikimedia Commons</a:t>
              </a:r>
              <a:endParaRPr sz="1400" i="1">
                <a:solidFill>
                  <a:srgbClr val="000000"/>
                </a:solidFill>
                <a:latin typeface="Nunito"/>
                <a:ea typeface="Nunito"/>
                <a:cs typeface="Nunito"/>
                <a:sym typeface="Nunito"/>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11" name="Google Shape;211;p14"/>
          <p:cNvPicPr preferRelativeResize="0"/>
          <p:nvPr/>
        </p:nvPicPr>
        <p:blipFill rotWithShape="1">
          <a:blip r:embed="rId3">
            <a:alphaModFix/>
          </a:blip>
          <a:srcRect l="13295" t="47850" r="42942" b="38348"/>
          <a:stretch/>
        </p:blipFill>
        <p:spPr>
          <a:xfrm>
            <a:off x="316412" y="317502"/>
            <a:ext cx="4449753" cy="789335"/>
          </a:xfrm>
          <a:prstGeom prst="rect">
            <a:avLst/>
          </a:prstGeom>
          <a:noFill/>
          <a:ln>
            <a:noFill/>
          </a:ln>
        </p:spPr>
      </p:pic>
      <p:pic>
        <p:nvPicPr>
          <p:cNvPr id="212" name="Google Shape;212;p14"/>
          <p:cNvPicPr preferRelativeResize="0"/>
          <p:nvPr/>
        </p:nvPicPr>
        <p:blipFill rotWithShape="1">
          <a:blip r:embed="rId4">
            <a:alphaModFix/>
          </a:blip>
          <a:srcRect l="24927" t="47272" r="41170" b="32243"/>
          <a:stretch/>
        </p:blipFill>
        <p:spPr>
          <a:xfrm>
            <a:off x="9324975" y="198127"/>
            <a:ext cx="2333625" cy="793001"/>
          </a:xfrm>
          <a:prstGeom prst="rect">
            <a:avLst/>
          </a:prstGeom>
          <a:noFill/>
          <a:ln>
            <a:noFill/>
          </a:ln>
        </p:spPr>
      </p:pic>
      <p:sp>
        <p:nvSpPr>
          <p:cNvPr id="213" name="Google Shape;213;p14"/>
          <p:cNvSpPr txBox="1"/>
          <p:nvPr/>
        </p:nvSpPr>
        <p:spPr>
          <a:xfrm>
            <a:off x="764742" y="1748237"/>
            <a:ext cx="6673299" cy="34778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Arial"/>
                <a:ea typeface="Arial"/>
                <a:cs typeface="Arial"/>
                <a:sym typeface="Arial"/>
              </a:rPr>
              <a:t>Jessica and Eric Huntley were born in Guyana. </a:t>
            </a:r>
            <a:endParaRPr/>
          </a:p>
          <a:p>
            <a:pPr marL="0" marR="0" lvl="0" indent="0" algn="l" rtl="0">
              <a:spcBef>
                <a:spcPts val="2400"/>
              </a:spcBef>
              <a:spcAft>
                <a:spcPts val="0"/>
              </a:spcAft>
              <a:buNone/>
            </a:pPr>
            <a:r>
              <a:rPr lang="en-US" sz="2000">
                <a:solidFill>
                  <a:schemeClr val="dk1"/>
                </a:solidFill>
                <a:latin typeface="Arial"/>
                <a:ea typeface="Arial"/>
                <a:cs typeface="Arial"/>
                <a:sym typeface="Arial"/>
              </a:rPr>
              <a:t>This is a country in South America, bordering Venezuela, Brazil and Suriname. </a:t>
            </a:r>
            <a:endParaRPr/>
          </a:p>
          <a:p>
            <a:pPr marL="0" marR="0" lvl="0" indent="0" algn="l" rtl="0">
              <a:spcBef>
                <a:spcPts val="2400"/>
              </a:spcBef>
              <a:spcAft>
                <a:spcPts val="0"/>
              </a:spcAft>
              <a:buNone/>
            </a:pPr>
            <a:r>
              <a:rPr lang="en-US" sz="2000">
                <a:solidFill>
                  <a:schemeClr val="dk1"/>
                </a:solidFill>
                <a:latin typeface="Arial"/>
                <a:ea typeface="Arial"/>
                <a:cs typeface="Arial"/>
                <a:sym typeface="Arial"/>
              </a:rPr>
              <a:t>Until 1966, Guyana was called British Guiana. </a:t>
            </a:r>
            <a:endParaRPr/>
          </a:p>
          <a:p>
            <a:pPr marL="0" marR="0" lvl="0" indent="0" algn="l" rtl="0">
              <a:spcBef>
                <a:spcPts val="2400"/>
              </a:spcBef>
              <a:spcAft>
                <a:spcPts val="0"/>
              </a:spcAft>
              <a:buNone/>
            </a:pPr>
            <a:r>
              <a:rPr lang="en-US" sz="2000">
                <a:solidFill>
                  <a:schemeClr val="dk1"/>
                </a:solidFill>
                <a:latin typeface="Arial"/>
                <a:ea typeface="Arial"/>
                <a:cs typeface="Arial"/>
                <a:sym typeface="Arial"/>
              </a:rPr>
              <a:t>Between 1948 and 1970, nearly half a million people moved from the Caribbean to Britain, which in 1948 faced severe labour shortages in the wake of the Second World War.</a:t>
            </a:r>
            <a:endParaRPr sz="2000">
              <a:solidFill>
                <a:schemeClr val="dk1"/>
              </a:solidFill>
              <a:latin typeface="Arial"/>
              <a:ea typeface="Arial"/>
              <a:cs typeface="Arial"/>
              <a:sym typeface="Arial"/>
            </a:endParaRPr>
          </a:p>
        </p:txBody>
      </p:sp>
      <p:grpSp>
        <p:nvGrpSpPr>
          <p:cNvPr id="214" name="Google Shape;214;p14"/>
          <p:cNvGrpSpPr/>
          <p:nvPr/>
        </p:nvGrpSpPr>
        <p:grpSpPr>
          <a:xfrm>
            <a:off x="7918096" y="1735331"/>
            <a:ext cx="3740504" cy="3798558"/>
            <a:chOff x="7981951" y="1611506"/>
            <a:chExt cx="3740504" cy="3798558"/>
          </a:xfrm>
        </p:grpSpPr>
        <p:pic>
          <p:nvPicPr>
            <p:cNvPr id="215" name="Google Shape;215;p14"/>
            <p:cNvPicPr preferRelativeResize="0"/>
            <p:nvPr/>
          </p:nvPicPr>
          <p:blipFill rotWithShape="1">
            <a:blip r:embed="rId5">
              <a:alphaModFix/>
            </a:blip>
            <a:srcRect/>
            <a:stretch/>
          </p:blipFill>
          <p:spPr>
            <a:xfrm>
              <a:off x="8034338" y="1611506"/>
              <a:ext cx="3133725" cy="3362325"/>
            </a:xfrm>
            <a:prstGeom prst="rect">
              <a:avLst/>
            </a:prstGeom>
            <a:noFill/>
            <a:ln>
              <a:noFill/>
            </a:ln>
          </p:spPr>
        </p:pic>
        <p:sp>
          <p:nvSpPr>
            <p:cNvPr id="216" name="Google Shape;216;p14"/>
            <p:cNvSpPr txBox="1"/>
            <p:nvPr/>
          </p:nvSpPr>
          <p:spPr>
            <a:xfrm>
              <a:off x="7981951" y="5102287"/>
              <a:ext cx="3740504"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a:solidFill>
                    <a:srgbClr val="000000"/>
                  </a:solidFill>
                  <a:latin typeface="Nunito"/>
                  <a:ea typeface="Nunito"/>
                  <a:cs typeface="Nunito"/>
                  <a:sym typeface="Nunito"/>
                </a:rPr>
                <a:t>Image Credit: Wikimedia Commons</a:t>
              </a:r>
              <a:endParaRPr sz="1400" i="1">
                <a:solidFill>
                  <a:srgbClr val="000000"/>
                </a:solidFill>
                <a:latin typeface="Nunito"/>
                <a:ea typeface="Nunito"/>
                <a:cs typeface="Nunito"/>
                <a:sym typeface="Nunito"/>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Google Shape;221;p15"/>
          <p:cNvPicPr preferRelativeResize="0"/>
          <p:nvPr/>
        </p:nvPicPr>
        <p:blipFill rotWithShape="1">
          <a:blip r:embed="rId3">
            <a:alphaModFix/>
          </a:blip>
          <a:srcRect l="13295" t="47850" r="42942" b="38348"/>
          <a:stretch/>
        </p:blipFill>
        <p:spPr>
          <a:xfrm>
            <a:off x="316412" y="317502"/>
            <a:ext cx="4449753" cy="789335"/>
          </a:xfrm>
          <a:prstGeom prst="rect">
            <a:avLst/>
          </a:prstGeom>
          <a:noFill/>
          <a:ln>
            <a:noFill/>
          </a:ln>
        </p:spPr>
      </p:pic>
      <p:sp>
        <p:nvSpPr>
          <p:cNvPr id="222" name="Google Shape;222;p15"/>
          <p:cNvSpPr txBox="1"/>
          <p:nvPr/>
        </p:nvSpPr>
        <p:spPr>
          <a:xfrm>
            <a:off x="2144742" y="1415839"/>
            <a:ext cx="7610475" cy="575538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i="1">
                <a:solidFill>
                  <a:schemeClr val="dk1"/>
                </a:solidFill>
                <a:latin typeface="Arial"/>
                <a:ea typeface="Arial"/>
                <a:cs typeface="Arial"/>
                <a:sym typeface="Arial"/>
              </a:rPr>
              <a:t>Claim, Support, Question</a:t>
            </a:r>
            <a:endParaRPr/>
          </a:p>
          <a:p>
            <a:pPr marL="0" marR="0" lvl="0" indent="0" algn="ctr" rtl="0">
              <a:spcBef>
                <a:spcPts val="0"/>
              </a:spcBef>
              <a:spcAft>
                <a:spcPts val="0"/>
              </a:spcAft>
              <a:buNone/>
            </a:pPr>
            <a:endParaRPr sz="2400" i="1">
              <a:solidFill>
                <a:schemeClr val="dk1"/>
              </a:solidFill>
              <a:latin typeface="Arial"/>
              <a:ea typeface="Arial"/>
              <a:cs typeface="Arial"/>
              <a:sym typeface="Arial"/>
            </a:endParaRPr>
          </a:p>
          <a:p>
            <a:pPr marL="0" marR="0" lvl="0" indent="0" algn="ctr" rtl="0">
              <a:spcBef>
                <a:spcPts val="0"/>
              </a:spcBef>
              <a:spcAft>
                <a:spcPts val="0"/>
              </a:spcAft>
              <a:buNone/>
            </a:pPr>
            <a:r>
              <a:rPr lang="en-US" sz="2400" i="1">
                <a:solidFill>
                  <a:schemeClr val="dk1"/>
                </a:solidFill>
                <a:latin typeface="Arial"/>
                <a:ea typeface="Arial"/>
                <a:cs typeface="Arial"/>
                <a:sym typeface="Arial"/>
              </a:rPr>
              <a:t>Why do you think it was called British Guiana, and why did it change?</a:t>
            </a:r>
            <a:endParaRPr sz="2400">
              <a:solidFill>
                <a:schemeClr val="dk1"/>
              </a:solidFill>
              <a:latin typeface="Arial"/>
              <a:ea typeface="Arial"/>
              <a:cs typeface="Arial"/>
              <a:sym typeface="Arial"/>
            </a:endParaRPr>
          </a:p>
          <a:p>
            <a:pPr marL="0" marR="0" lvl="0" indent="0" algn="ctr" rtl="0">
              <a:spcBef>
                <a:spcPts val="0"/>
              </a:spcBef>
              <a:spcAft>
                <a:spcPts val="0"/>
              </a:spcAft>
              <a:buNone/>
            </a:pPr>
            <a:endParaRPr sz="2400" i="1">
              <a:solidFill>
                <a:schemeClr val="dk1"/>
              </a:solidFill>
              <a:latin typeface="Arial"/>
              <a:ea typeface="Arial"/>
              <a:cs typeface="Arial"/>
              <a:sym typeface="Arial"/>
            </a:endParaRPr>
          </a:p>
          <a:p>
            <a:pPr marL="0" marR="0" lvl="0" indent="0" algn="ctr" rtl="0">
              <a:spcBef>
                <a:spcPts val="0"/>
              </a:spcBef>
              <a:spcAft>
                <a:spcPts val="0"/>
              </a:spcAft>
              <a:buNone/>
            </a:pPr>
            <a:r>
              <a:rPr lang="en-US" sz="2400" i="1">
                <a:solidFill>
                  <a:schemeClr val="dk1"/>
                </a:solidFill>
                <a:latin typeface="Arial"/>
                <a:ea typeface="Arial"/>
                <a:cs typeface="Arial"/>
                <a:sym typeface="Arial"/>
              </a:rPr>
              <a:t>What was the term later ascribed to this generation of immigrants, and where did this name come from?</a:t>
            </a:r>
          </a:p>
          <a:p>
            <a:pPr marL="0" marR="0" lvl="0" indent="0" algn="ctr" rtl="0">
              <a:spcBef>
                <a:spcPts val="0"/>
              </a:spcBef>
              <a:spcAft>
                <a:spcPts val="0"/>
              </a:spcAft>
              <a:buNone/>
            </a:pPr>
            <a:endParaRPr lang="en-US" sz="2400" i="1">
              <a:solidFill>
                <a:schemeClr val="dk1"/>
              </a:solidFill>
              <a:latin typeface="Arial"/>
              <a:ea typeface="Arial"/>
              <a:cs typeface="Arial"/>
              <a:sym typeface="Arial"/>
            </a:endParaRPr>
          </a:p>
          <a:p>
            <a:pPr algn="ctr"/>
            <a:r>
              <a:rPr lang="en-GB" sz="2400" i="1">
                <a:solidFill>
                  <a:schemeClr val="dk1"/>
                </a:solidFill>
                <a:latin typeface="Arial"/>
                <a:ea typeface="Arial"/>
                <a:cs typeface="Arial"/>
                <a:sym typeface="Arial"/>
              </a:rPr>
              <a:t>Why do you think the Huntleys chose to name their bookshop after the liberation leaders?</a:t>
            </a:r>
            <a:endParaRPr lang="en-GB" sz="2400">
              <a:solidFill>
                <a:schemeClr val="dk1"/>
              </a:solidFill>
              <a:latin typeface="Arial"/>
              <a:ea typeface="Arial"/>
              <a:cs typeface="Arial"/>
              <a:sym typeface="Arial"/>
            </a:endParaRPr>
          </a:p>
          <a:p>
            <a:pPr marL="0" marR="0" lvl="0" indent="0" algn="ctr" rtl="0">
              <a:spcBef>
                <a:spcPts val="0"/>
              </a:spcBef>
              <a:spcAft>
                <a:spcPts val="0"/>
              </a:spcAft>
              <a:buNone/>
            </a:pPr>
            <a:endParaRPr lang="en-US" sz="2400" i="1">
              <a:solidFill>
                <a:schemeClr val="dk1"/>
              </a:solidFill>
            </a:endParaRPr>
          </a:p>
          <a:p>
            <a:pPr algn="ctr"/>
            <a:r>
              <a:rPr lang="en-US" sz="2400" i="1">
                <a:solidFill>
                  <a:schemeClr val="dk1"/>
                </a:solidFill>
              </a:rPr>
              <a:t>Why do you think the Huntley’s participated in campaigns for social justice?</a:t>
            </a:r>
            <a:endParaRPr lang="en-GB" sz="2400" i="1">
              <a:solidFill>
                <a:schemeClr val="dk1"/>
              </a:solidFill>
            </a:endParaRPr>
          </a:p>
          <a:p>
            <a:pPr marL="0" marR="0" lvl="0" indent="0" algn="ctr" rtl="0">
              <a:spcBef>
                <a:spcPts val="0"/>
              </a:spcBef>
              <a:spcAft>
                <a:spcPts val="0"/>
              </a:spcAft>
              <a:buNone/>
            </a:pPr>
            <a:r>
              <a:rPr lang="en-US" sz="2400" i="1">
                <a:solidFill>
                  <a:schemeClr val="dk1"/>
                </a:solidFill>
              </a:rPr>
              <a:t> </a:t>
            </a:r>
            <a:endParaRPr sz="2400" i="1">
              <a:solidFill>
                <a:schemeClr val="dk1"/>
              </a:solidFill>
            </a:endParaRPr>
          </a:p>
          <a:p>
            <a:pPr marL="0" marR="0" lvl="0" indent="0" algn="l" rtl="0">
              <a:spcBef>
                <a:spcPts val="0"/>
              </a:spcBef>
              <a:spcAft>
                <a:spcPts val="0"/>
              </a:spcAft>
              <a:buNone/>
            </a:pPr>
            <a:r>
              <a:rPr lang="en-US" sz="2400">
                <a:solidFill>
                  <a:schemeClr val="dk1"/>
                </a:solidFill>
                <a:latin typeface="Arial"/>
                <a:ea typeface="Arial"/>
                <a:cs typeface="Arial"/>
                <a:sym typeface="Arial"/>
              </a:rPr>
              <a:t> </a:t>
            </a:r>
            <a:endParaRPr sz="2400">
              <a:solidFill>
                <a:schemeClr val="dk1"/>
              </a:solidFill>
              <a:latin typeface="Arial"/>
              <a:ea typeface="Arial"/>
              <a:cs typeface="Arial"/>
              <a:sym typeface="Arial"/>
            </a:endParaRPr>
          </a:p>
        </p:txBody>
      </p:sp>
      <p:pic>
        <p:nvPicPr>
          <p:cNvPr id="223" name="Google Shape;223;p15"/>
          <p:cNvPicPr preferRelativeResize="0"/>
          <p:nvPr/>
        </p:nvPicPr>
        <p:blipFill rotWithShape="1">
          <a:blip r:embed="rId4">
            <a:alphaModFix/>
          </a:blip>
          <a:srcRect l="24927" t="47272" r="41170" b="32243"/>
          <a:stretch/>
        </p:blipFill>
        <p:spPr>
          <a:xfrm>
            <a:off x="9324975" y="198127"/>
            <a:ext cx="2333625" cy="7930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16"/>
          <p:cNvPicPr preferRelativeResize="0"/>
          <p:nvPr/>
        </p:nvPicPr>
        <p:blipFill rotWithShape="1">
          <a:blip r:embed="rId3">
            <a:alphaModFix/>
          </a:blip>
          <a:srcRect l="13295" t="47850" r="42942" b="38348"/>
          <a:stretch/>
        </p:blipFill>
        <p:spPr>
          <a:xfrm>
            <a:off x="316412" y="317502"/>
            <a:ext cx="4449753" cy="789335"/>
          </a:xfrm>
          <a:prstGeom prst="rect">
            <a:avLst/>
          </a:prstGeom>
          <a:noFill/>
          <a:ln>
            <a:noFill/>
          </a:ln>
        </p:spPr>
      </p:pic>
      <p:pic>
        <p:nvPicPr>
          <p:cNvPr id="230" name="Google Shape;230;p16"/>
          <p:cNvPicPr preferRelativeResize="0"/>
          <p:nvPr/>
        </p:nvPicPr>
        <p:blipFill rotWithShape="1">
          <a:blip r:embed="rId4">
            <a:alphaModFix/>
          </a:blip>
          <a:srcRect l="24927" t="47272" r="41170" b="32243"/>
          <a:stretch/>
        </p:blipFill>
        <p:spPr>
          <a:xfrm>
            <a:off x="9324975" y="198127"/>
            <a:ext cx="2333625" cy="793001"/>
          </a:xfrm>
          <a:prstGeom prst="rect">
            <a:avLst/>
          </a:prstGeom>
          <a:noFill/>
          <a:ln>
            <a:noFill/>
          </a:ln>
        </p:spPr>
      </p:pic>
      <p:pic>
        <p:nvPicPr>
          <p:cNvPr id="3" name="Picture 2" descr="Diagram&#10;&#10;Description automatically generated">
            <a:extLst>
              <a:ext uri="{FF2B5EF4-FFF2-40B4-BE49-F238E27FC236}">
                <a16:creationId xmlns:a16="http://schemas.microsoft.com/office/drawing/2014/main" id="{8A18F71E-1918-467B-8C4C-87CCCB85A4F8}"/>
              </a:ext>
            </a:extLst>
          </p:cNvPr>
          <p:cNvPicPr>
            <a:picLocks noChangeAspect="1"/>
          </p:cNvPicPr>
          <p:nvPr/>
        </p:nvPicPr>
        <p:blipFill>
          <a:blip r:embed="rId5"/>
          <a:stretch>
            <a:fillRect/>
          </a:stretch>
        </p:blipFill>
        <p:spPr>
          <a:xfrm>
            <a:off x="3072348" y="1542862"/>
            <a:ext cx="8380440" cy="4642181"/>
          </a:xfrm>
          <a:prstGeom prst="rect">
            <a:avLst/>
          </a:prstGeom>
        </p:spPr>
      </p:pic>
      <p:sp>
        <p:nvSpPr>
          <p:cNvPr id="7" name="Google Shape;182;p10">
            <a:extLst>
              <a:ext uri="{FF2B5EF4-FFF2-40B4-BE49-F238E27FC236}">
                <a16:creationId xmlns:a16="http://schemas.microsoft.com/office/drawing/2014/main" id="{466C1F7E-8DC0-4799-B834-1981E60FBAA0}"/>
              </a:ext>
            </a:extLst>
          </p:cNvPr>
          <p:cNvSpPr txBox="1"/>
          <p:nvPr/>
        </p:nvSpPr>
        <p:spPr>
          <a:xfrm>
            <a:off x="451581" y="2551857"/>
            <a:ext cx="2590104" cy="1754286"/>
          </a:xfrm>
          <a:prstGeom prst="rect">
            <a:avLst/>
          </a:prstGeom>
          <a:noFill/>
          <a:ln>
            <a:noFill/>
          </a:ln>
        </p:spPr>
        <p:txBody>
          <a:bodyPr spcFirstLastPara="1" wrap="square" lIns="91425" tIns="45700" rIns="91425" bIns="45700" anchor="t" anchorCtr="0">
            <a:spAutoFit/>
          </a:bodyPr>
          <a:lstStyle/>
          <a:p>
            <a:pPr marR="0" lvl="0" algn="l" rtl="0">
              <a:lnSpc>
                <a:spcPct val="150000"/>
              </a:lnSpc>
              <a:spcBef>
                <a:spcPts val="0"/>
              </a:spcBef>
              <a:spcAft>
                <a:spcPts val="0"/>
              </a:spcAft>
              <a:buClr>
                <a:schemeClr val="dk1"/>
              </a:buClr>
              <a:buSzPts val="3200"/>
            </a:pPr>
            <a:r>
              <a:rPr lang="en-GB" sz="2400" i="1" dirty="0">
                <a:solidFill>
                  <a:schemeClr val="dk1"/>
                </a:solidFill>
              </a:rPr>
              <a:t>How to make a 30 page zine by folding A3 paper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17"/>
          <p:cNvPicPr preferRelativeResize="0"/>
          <p:nvPr/>
        </p:nvPicPr>
        <p:blipFill rotWithShape="1">
          <a:blip r:embed="rId3">
            <a:alphaModFix/>
          </a:blip>
          <a:srcRect l="13295" t="47850" r="42942" b="38348"/>
          <a:stretch/>
        </p:blipFill>
        <p:spPr>
          <a:xfrm>
            <a:off x="316412" y="317502"/>
            <a:ext cx="4449753" cy="789335"/>
          </a:xfrm>
          <a:prstGeom prst="rect">
            <a:avLst/>
          </a:prstGeom>
          <a:noFill/>
          <a:ln>
            <a:noFill/>
          </a:ln>
        </p:spPr>
      </p:pic>
      <p:pic>
        <p:nvPicPr>
          <p:cNvPr id="237" name="Google Shape;237;p17"/>
          <p:cNvPicPr preferRelativeResize="0"/>
          <p:nvPr/>
        </p:nvPicPr>
        <p:blipFill rotWithShape="1">
          <a:blip r:embed="rId4">
            <a:alphaModFix/>
          </a:blip>
          <a:srcRect l="24927" t="47272" r="41170" b="32243"/>
          <a:stretch/>
        </p:blipFill>
        <p:spPr>
          <a:xfrm>
            <a:off x="9324975" y="198127"/>
            <a:ext cx="2333625" cy="793001"/>
          </a:xfrm>
          <a:prstGeom prst="rect">
            <a:avLst/>
          </a:prstGeom>
          <a:noFill/>
          <a:ln>
            <a:noFill/>
          </a:ln>
        </p:spPr>
      </p:pic>
      <p:sp>
        <p:nvSpPr>
          <p:cNvPr id="10" name="TextBox 9">
            <a:extLst>
              <a:ext uri="{FF2B5EF4-FFF2-40B4-BE49-F238E27FC236}">
                <a16:creationId xmlns:a16="http://schemas.microsoft.com/office/drawing/2014/main" id="{A6969D24-3577-43B7-BA83-9C4BFD3BF2CD}"/>
              </a:ext>
            </a:extLst>
          </p:cNvPr>
          <p:cNvSpPr txBox="1"/>
          <p:nvPr/>
        </p:nvSpPr>
        <p:spPr>
          <a:xfrm>
            <a:off x="316412" y="1670911"/>
            <a:ext cx="6097712" cy="4308872"/>
          </a:xfrm>
          <a:prstGeom prst="rect">
            <a:avLst/>
          </a:prstGeom>
          <a:noFill/>
        </p:spPr>
        <p:txBody>
          <a:bodyPr wrap="square">
            <a:spAutoFit/>
          </a:bodyPr>
          <a:lstStyle/>
          <a:p>
            <a:r>
              <a:rPr lang="en-GB" sz="2000" b="0" i="0">
                <a:solidFill>
                  <a:schemeClr val="tx1"/>
                </a:solidFill>
                <a:effectLst/>
                <a:latin typeface="+mn-lt"/>
              </a:rPr>
              <a:t>The bookshop became a focal point for black academics and artists visiting London from around the globe. </a:t>
            </a:r>
          </a:p>
          <a:p>
            <a:br>
              <a:rPr lang="en-GB" sz="2000">
                <a:solidFill>
                  <a:schemeClr val="tx1"/>
                </a:solidFill>
                <a:latin typeface="+mn-lt"/>
              </a:rPr>
            </a:br>
            <a:r>
              <a:rPr lang="en-GB" sz="2000" b="0" i="0">
                <a:solidFill>
                  <a:schemeClr val="tx1"/>
                </a:solidFill>
                <a:effectLst/>
                <a:latin typeface="+mn-lt"/>
              </a:rPr>
              <a:t>The life of the bookshop was intertwined with the concerns of the community and reflected their problems, achievements and ambitions. </a:t>
            </a:r>
          </a:p>
          <a:p>
            <a:endParaRPr lang="en-GB" sz="2000">
              <a:solidFill>
                <a:schemeClr val="tx1"/>
              </a:solidFill>
              <a:latin typeface="+mn-lt"/>
            </a:endParaRPr>
          </a:p>
          <a:p>
            <a:r>
              <a:rPr lang="en-GB" sz="2000" b="0" i="0">
                <a:solidFill>
                  <a:schemeClr val="tx1"/>
                </a:solidFill>
                <a:effectLst/>
                <a:latin typeface="+mn-lt"/>
              </a:rPr>
              <a:t>It was a meeting place for the community; the Huntley's participated in many of the significant grassroots campaigns for racial and social justice that occurred on the national and international scene.</a:t>
            </a:r>
          </a:p>
          <a:p>
            <a:endParaRPr lang="en-GB">
              <a:solidFill>
                <a:srgbClr val="333333"/>
              </a:solidFill>
              <a:latin typeface="Arial" panose="020B0604020202020204" pitchFamily="34" charset="0"/>
            </a:endParaRPr>
          </a:p>
        </p:txBody>
      </p:sp>
      <p:pic>
        <p:nvPicPr>
          <p:cNvPr id="11" name="Picture 10">
            <a:extLst>
              <a:ext uri="{FF2B5EF4-FFF2-40B4-BE49-F238E27FC236}">
                <a16:creationId xmlns:a16="http://schemas.microsoft.com/office/drawing/2014/main" id="{1046DA73-7787-4B23-B2FF-0DD13F50411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78721" y="1670911"/>
            <a:ext cx="4604403" cy="3215960"/>
          </a:xfrm>
          <a:prstGeom prst="rect">
            <a:avLst/>
          </a:prstGeom>
          <a:noFill/>
          <a:ln>
            <a:noFill/>
          </a:ln>
        </p:spPr>
      </p:pic>
      <p:sp>
        <p:nvSpPr>
          <p:cNvPr id="13" name="TextBox 12">
            <a:extLst>
              <a:ext uri="{FF2B5EF4-FFF2-40B4-BE49-F238E27FC236}">
                <a16:creationId xmlns:a16="http://schemas.microsoft.com/office/drawing/2014/main" id="{4C3D7564-12B6-4929-9FC5-B13AADE93BA4}"/>
              </a:ext>
            </a:extLst>
          </p:cNvPr>
          <p:cNvSpPr txBox="1"/>
          <p:nvPr/>
        </p:nvSpPr>
        <p:spPr>
          <a:xfrm>
            <a:off x="6875979" y="4928191"/>
            <a:ext cx="6097712" cy="307777"/>
          </a:xfrm>
          <a:prstGeom prst="rect">
            <a:avLst/>
          </a:prstGeom>
          <a:noFill/>
        </p:spPr>
        <p:txBody>
          <a:bodyPr wrap="square">
            <a:spAutoFit/>
          </a:bodyPr>
          <a:lstStyle/>
          <a:p>
            <a:pPr>
              <a:spcBef>
                <a:spcPts val="1200"/>
              </a:spcBef>
              <a:spcAft>
                <a:spcPts val="1200"/>
              </a:spcAft>
            </a:pPr>
            <a:r>
              <a:rPr lang="en-GB" sz="1400" i="1">
                <a:solidFill>
                  <a:srgbClr val="000000"/>
                </a:solidFill>
                <a:effectLst/>
                <a:latin typeface="Nunito" panose="020B0604020202020204" charset="0"/>
                <a:ea typeface="Calibri" panose="020F0502020204030204" pitchFamily="34" charset="0"/>
                <a:cs typeface="Arial" panose="020B0604020202020204" pitchFamily="34" charset="0"/>
              </a:rPr>
              <a:t>Image: Inside the bookshop, LMA/4462/F/01/03/005</a:t>
            </a:r>
            <a:endParaRPr lang="en-GB" sz="160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65093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101" name="Google Shape;101;p2"/>
          <p:cNvPicPr preferRelativeResize="0"/>
          <p:nvPr/>
        </p:nvPicPr>
        <p:blipFill rotWithShape="1">
          <a:blip r:embed="rId3">
            <a:alphaModFix/>
          </a:blip>
          <a:srcRect l="13295" t="47850" r="42942" b="38348"/>
          <a:stretch/>
        </p:blipFill>
        <p:spPr>
          <a:xfrm>
            <a:off x="910449" y="1714143"/>
            <a:ext cx="8068365" cy="1431235"/>
          </a:xfrm>
          <a:prstGeom prst="rect">
            <a:avLst/>
          </a:prstGeom>
          <a:noFill/>
          <a:ln>
            <a:noFill/>
          </a:ln>
        </p:spPr>
      </p:pic>
      <p:pic>
        <p:nvPicPr>
          <p:cNvPr id="102" name="Google Shape;102;p2"/>
          <p:cNvPicPr preferRelativeResize="0"/>
          <p:nvPr/>
        </p:nvPicPr>
        <p:blipFill rotWithShape="1">
          <a:blip r:embed="rId4">
            <a:alphaModFix/>
          </a:blip>
          <a:srcRect l="24707" t="43726" r="34190" b="39137"/>
          <a:stretch/>
        </p:blipFill>
        <p:spPr>
          <a:xfrm>
            <a:off x="705230" y="3530991"/>
            <a:ext cx="7637656" cy="1789965"/>
          </a:xfrm>
          <a:prstGeom prst="rect">
            <a:avLst/>
          </a:prstGeom>
          <a:noFill/>
          <a:ln>
            <a:noFill/>
          </a:ln>
        </p:spPr>
      </p:pic>
      <p:pic>
        <p:nvPicPr>
          <p:cNvPr id="103" name="Google Shape;103;p2" descr="A picture containing text, clipart&#10;&#10;Description automatically generated"/>
          <p:cNvPicPr preferRelativeResize="0"/>
          <p:nvPr/>
        </p:nvPicPr>
        <p:blipFill rotWithShape="1">
          <a:blip r:embed="rId5">
            <a:alphaModFix/>
          </a:blip>
          <a:srcRect/>
          <a:stretch/>
        </p:blipFill>
        <p:spPr>
          <a:xfrm>
            <a:off x="9649655" y="326005"/>
            <a:ext cx="2166743" cy="90686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Google Shape;270;p21"/>
          <p:cNvPicPr preferRelativeResize="0"/>
          <p:nvPr/>
        </p:nvPicPr>
        <p:blipFill rotWithShape="1">
          <a:blip r:embed="rId3">
            <a:alphaModFix/>
          </a:blip>
          <a:srcRect l="13295" t="47850" r="42942" b="38348"/>
          <a:stretch/>
        </p:blipFill>
        <p:spPr>
          <a:xfrm>
            <a:off x="330480" y="317502"/>
            <a:ext cx="4449753" cy="789335"/>
          </a:xfrm>
          <a:prstGeom prst="rect">
            <a:avLst/>
          </a:prstGeom>
          <a:noFill/>
          <a:ln>
            <a:noFill/>
          </a:ln>
        </p:spPr>
      </p:pic>
      <p:sp>
        <p:nvSpPr>
          <p:cNvPr id="271" name="Google Shape;271;p21"/>
          <p:cNvSpPr txBox="1"/>
          <p:nvPr/>
        </p:nvSpPr>
        <p:spPr>
          <a:xfrm>
            <a:off x="255461" y="1603926"/>
            <a:ext cx="6674737" cy="22467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Bogle-</a:t>
            </a:r>
            <a:r>
              <a:rPr lang="en-US" sz="2000" b="0" i="0" u="none" strike="noStrike" err="1">
                <a:solidFill>
                  <a:srgbClr val="000000"/>
                </a:solidFill>
                <a:latin typeface="Arial"/>
                <a:ea typeface="Arial"/>
                <a:cs typeface="Arial"/>
                <a:sym typeface="Arial"/>
              </a:rPr>
              <a:t>L'Ouverture</a:t>
            </a:r>
            <a:r>
              <a:rPr lang="en-US" sz="2000" b="0" i="0" u="none" strike="noStrike">
                <a:solidFill>
                  <a:srgbClr val="000000"/>
                </a:solidFill>
                <a:latin typeface="Arial"/>
                <a:ea typeface="Arial"/>
                <a:cs typeface="Arial"/>
                <a:sym typeface="Arial"/>
              </a:rPr>
              <a:t> published books mainly by black writers, including well-known poets such as Linton Kwesi-Johnson, </a:t>
            </a:r>
            <a:r>
              <a:rPr lang="en-US" sz="2000" b="0" i="0" u="none" strike="noStrike" err="1">
                <a:solidFill>
                  <a:srgbClr val="000000"/>
                </a:solidFill>
                <a:latin typeface="Arial"/>
                <a:ea typeface="Arial"/>
                <a:cs typeface="Arial"/>
                <a:sym typeface="Arial"/>
              </a:rPr>
              <a:t>Lemn</a:t>
            </a:r>
            <a:r>
              <a:rPr lang="en-US" sz="2000" b="0" i="0" u="none" strike="noStrike">
                <a:solidFill>
                  <a:srgbClr val="000000"/>
                </a:solidFill>
                <a:latin typeface="Arial"/>
                <a:ea typeface="Arial"/>
                <a:cs typeface="Arial"/>
                <a:sym typeface="Arial"/>
              </a:rPr>
              <a:t> </a:t>
            </a:r>
            <a:r>
              <a:rPr lang="en-US" sz="2000" b="0" i="0" u="none" strike="noStrike" err="1">
                <a:solidFill>
                  <a:srgbClr val="000000"/>
                </a:solidFill>
                <a:latin typeface="Arial"/>
                <a:ea typeface="Arial"/>
                <a:cs typeface="Arial"/>
                <a:sym typeface="Arial"/>
              </a:rPr>
              <a:t>Sissay</a:t>
            </a:r>
            <a:r>
              <a:rPr lang="en-US" sz="2000" b="0" i="0" u="none" strike="noStrike">
                <a:solidFill>
                  <a:srgbClr val="000000"/>
                </a:solidFill>
                <a:latin typeface="Arial"/>
                <a:ea typeface="Arial"/>
                <a:cs typeface="Arial"/>
                <a:sym typeface="Arial"/>
              </a:rPr>
              <a:t> and Valerie Bloom. </a:t>
            </a:r>
            <a:endParaRPr sz="1200"/>
          </a:p>
          <a:p>
            <a:pPr marL="0" marR="0" lvl="0" indent="0" algn="l" rtl="0">
              <a:spcBef>
                <a:spcPts val="2400"/>
              </a:spcBef>
              <a:spcAft>
                <a:spcPts val="0"/>
              </a:spcAft>
              <a:buNone/>
            </a:pPr>
            <a:r>
              <a:rPr lang="en-US" sz="2000" b="0" i="0" u="none" strike="noStrike">
                <a:solidFill>
                  <a:srgbClr val="000000"/>
                </a:solidFill>
                <a:latin typeface="Arial"/>
                <a:ea typeface="Arial"/>
                <a:cs typeface="Arial"/>
                <a:sym typeface="Arial"/>
              </a:rPr>
              <a:t>Writers often participated in poetry readings and performances at the bookshop – it became a venue for workshops, readings and lectures. </a:t>
            </a:r>
            <a:endParaRPr sz="2400">
              <a:solidFill>
                <a:schemeClr val="dk1"/>
              </a:solidFill>
              <a:latin typeface="Arial"/>
              <a:ea typeface="Arial"/>
              <a:cs typeface="Arial"/>
              <a:sym typeface="Arial"/>
            </a:endParaRPr>
          </a:p>
        </p:txBody>
      </p:sp>
      <p:grpSp>
        <p:nvGrpSpPr>
          <p:cNvPr id="272" name="Google Shape;272;p21"/>
          <p:cNvGrpSpPr/>
          <p:nvPr/>
        </p:nvGrpSpPr>
        <p:grpSpPr>
          <a:xfrm>
            <a:off x="7193082" y="1260110"/>
            <a:ext cx="4524600" cy="3427567"/>
            <a:chOff x="6919925" y="1794808"/>
            <a:chExt cx="4524600" cy="3427567"/>
          </a:xfrm>
        </p:grpSpPr>
        <p:pic>
          <p:nvPicPr>
            <p:cNvPr id="273" name="Google Shape;273;p21"/>
            <p:cNvPicPr preferRelativeResize="0"/>
            <p:nvPr/>
          </p:nvPicPr>
          <p:blipFill rotWithShape="1">
            <a:blip r:embed="rId4">
              <a:alphaModFix/>
            </a:blip>
            <a:srcRect/>
            <a:stretch/>
          </p:blipFill>
          <p:spPr>
            <a:xfrm>
              <a:off x="6991351" y="1794808"/>
              <a:ext cx="4453128" cy="2778655"/>
            </a:xfrm>
            <a:prstGeom prst="rect">
              <a:avLst/>
            </a:prstGeom>
            <a:noFill/>
            <a:ln>
              <a:noFill/>
            </a:ln>
          </p:spPr>
        </p:pic>
        <p:sp>
          <p:nvSpPr>
            <p:cNvPr id="274" name="Google Shape;274;p21"/>
            <p:cNvSpPr txBox="1"/>
            <p:nvPr/>
          </p:nvSpPr>
          <p:spPr>
            <a:xfrm>
              <a:off x="6919925" y="4614875"/>
              <a:ext cx="4524600" cy="607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u="none" strike="noStrike">
                  <a:solidFill>
                    <a:srgbClr val="000000"/>
                  </a:solidFill>
                  <a:latin typeface="Nunito"/>
                  <a:ea typeface="Nunito"/>
                  <a:cs typeface="Nunito"/>
                  <a:sym typeface="Nunito"/>
                </a:rPr>
                <a:t>Activities at the bookshop. Image Credit: LMA/4462/F/01/03/005</a:t>
              </a:r>
              <a:endParaRPr sz="1400">
                <a:solidFill>
                  <a:schemeClr val="dk1"/>
                </a:solidFill>
                <a:latin typeface="Nunito"/>
                <a:ea typeface="Nunito"/>
                <a:cs typeface="Nunito"/>
                <a:sym typeface="Nunito"/>
              </a:endParaRPr>
            </a:p>
          </p:txBody>
        </p:sp>
      </p:grpSp>
      <p:grpSp>
        <p:nvGrpSpPr>
          <p:cNvPr id="11" name="Google Shape;292;p23">
            <a:extLst>
              <a:ext uri="{FF2B5EF4-FFF2-40B4-BE49-F238E27FC236}">
                <a16:creationId xmlns:a16="http://schemas.microsoft.com/office/drawing/2014/main" id="{826E37D6-8192-4AB1-9F4B-57772599A375}"/>
              </a:ext>
            </a:extLst>
          </p:cNvPr>
          <p:cNvGrpSpPr/>
          <p:nvPr/>
        </p:nvGrpSpPr>
        <p:grpSpPr>
          <a:xfrm>
            <a:off x="330480" y="4243533"/>
            <a:ext cx="6096000" cy="2404801"/>
            <a:chOff x="628650" y="1573260"/>
            <a:chExt cx="6096000" cy="2404801"/>
          </a:xfrm>
        </p:grpSpPr>
        <p:sp>
          <p:nvSpPr>
            <p:cNvPr id="12" name="Google Shape;293;p23">
              <a:hlinkClick r:id="rId5"/>
              <a:extLst>
                <a:ext uri="{FF2B5EF4-FFF2-40B4-BE49-F238E27FC236}">
                  <a16:creationId xmlns:a16="http://schemas.microsoft.com/office/drawing/2014/main" id="{8057D2F1-15AA-431B-BC80-BBC13607E4E9}"/>
                </a:ext>
              </a:extLst>
            </p:cNvPr>
            <p:cNvSpPr txBox="1"/>
            <p:nvPr/>
          </p:nvSpPr>
          <p:spPr>
            <a:xfrm>
              <a:off x="628650" y="1677472"/>
              <a:ext cx="6096000" cy="2300589"/>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300" b="1" dirty="0">
                <a:solidFill>
                  <a:srgbClr val="00B0F0"/>
                </a:solidFill>
                <a:latin typeface="Calibri"/>
                <a:ea typeface="Calibri"/>
                <a:cs typeface="Calibri"/>
                <a:sym typeface="Calibri"/>
              </a:endParaRPr>
            </a:p>
            <a:p>
              <a:pPr marL="0" marR="0" lvl="0" indent="0" algn="l" rtl="0">
                <a:spcBef>
                  <a:spcPts val="0"/>
                </a:spcBef>
                <a:spcAft>
                  <a:spcPts val="0"/>
                </a:spcAft>
                <a:buNone/>
              </a:pPr>
              <a:r>
                <a:rPr lang="en-US" sz="2000" b="1" dirty="0">
                  <a:solidFill>
                    <a:srgbClr val="00B0F0"/>
                  </a:solidFill>
                  <a:latin typeface="Arial"/>
                  <a:ea typeface="Arial"/>
                  <a:cs typeface="Arial"/>
                  <a:sym typeface="Arial"/>
                  <a:hlinkClick r:id="rId5"/>
                </a:rPr>
                <a:t>Listen</a:t>
              </a:r>
              <a:r>
                <a:rPr lang="en-US" sz="2000" b="1" dirty="0">
                  <a:solidFill>
                    <a:srgbClr val="00B0F0"/>
                  </a:solidFill>
                  <a:latin typeface="Arial"/>
                  <a:ea typeface="Arial"/>
                  <a:cs typeface="Arial"/>
                  <a:sym typeface="Arial"/>
                </a:rPr>
                <a:t> </a:t>
              </a:r>
              <a:endParaRPr sz="2000" b="1" dirty="0">
                <a:solidFill>
                  <a:schemeClr val="dk1"/>
                </a:solidFill>
                <a:latin typeface="Arial"/>
                <a:ea typeface="Arial"/>
                <a:cs typeface="Arial"/>
                <a:sym typeface="Arial"/>
              </a:endParaRPr>
            </a:p>
            <a:p>
              <a:pPr marL="0" marR="0" lvl="0" indent="0" algn="l" rtl="0">
                <a:spcBef>
                  <a:spcPts val="0"/>
                </a:spcBef>
                <a:spcAft>
                  <a:spcPts val="0"/>
                </a:spcAft>
                <a:buNone/>
              </a:pPr>
              <a:endParaRPr sz="1050" b="1" dirty="0">
                <a:solidFill>
                  <a:schemeClr val="dk1"/>
                </a:solidFill>
                <a:latin typeface="Arial"/>
                <a:ea typeface="Arial"/>
                <a:cs typeface="Arial"/>
                <a:sym typeface="Arial"/>
              </a:endParaRPr>
            </a:p>
            <a:p>
              <a:pPr marL="0" marR="0" lvl="0" indent="0" algn="l" rtl="0">
                <a:spcBef>
                  <a:spcPts val="0"/>
                </a:spcBef>
                <a:spcAft>
                  <a:spcPts val="0"/>
                </a:spcAft>
                <a:buNone/>
              </a:pPr>
              <a:r>
                <a:rPr lang="en-US" sz="2000" b="1" dirty="0">
                  <a:solidFill>
                    <a:schemeClr val="dk1"/>
                  </a:solidFill>
                  <a:latin typeface="Arial"/>
                  <a:ea typeface="Arial"/>
                  <a:cs typeface="Arial"/>
                  <a:sym typeface="Arial"/>
                </a:rPr>
                <a:t>Poet and publisher John La Rose talking about publishing in the Caribbean</a:t>
              </a:r>
            </a:p>
            <a:p>
              <a:pPr marL="0" marR="0" lvl="0" indent="0" algn="l" rtl="0">
                <a:spcBef>
                  <a:spcPts val="0"/>
                </a:spcBef>
                <a:spcAft>
                  <a:spcPts val="0"/>
                </a:spcAft>
                <a:buNone/>
              </a:pPr>
              <a:r>
                <a:rPr lang="en-US" dirty="0">
                  <a:solidFill>
                    <a:schemeClr val="dk1"/>
                  </a:solidFill>
                  <a:latin typeface="Arial"/>
                  <a:ea typeface="Arial"/>
                  <a:cs typeface="Arial"/>
                  <a:sym typeface="Arial"/>
                </a:rPr>
                <a:t>Speaker: John La Rose, 1927-2006. </a:t>
              </a:r>
              <a:endParaRPr sz="2400" dirty="0">
                <a:solidFill>
                  <a:schemeClr val="dk1"/>
                </a:solidFill>
                <a:latin typeface="Arial"/>
                <a:ea typeface="Arial"/>
                <a:cs typeface="Arial"/>
                <a:sym typeface="Arial"/>
              </a:endParaRPr>
            </a:p>
            <a:p>
              <a:pPr marL="0" marR="0" lvl="0" indent="0" algn="l" rtl="0">
                <a:spcBef>
                  <a:spcPts val="0"/>
                </a:spcBef>
                <a:spcAft>
                  <a:spcPts val="0"/>
                </a:spcAft>
                <a:buNone/>
              </a:pPr>
              <a:r>
                <a:rPr lang="en-US" dirty="0">
                  <a:solidFill>
                    <a:schemeClr val="dk1"/>
                  </a:solidFill>
                  <a:latin typeface="Arial"/>
                  <a:ea typeface="Arial"/>
                  <a:cs typeface="Arial"/>
                  <a:sym typeface="Arial"/>
                </a:rPr>
                <a:t>Archive: Bogle </a:t>
              </a:r>
              <a:r>
                <a:rPr lang="en-US" dirty="0" err="1">
                  <a:solidFill>
                    <a:schemeClr val="dk1"/>
                  </a:solidFill>
                  <a:latin typeface="Arial"/>
                  <a:ea typeface="Arial"/>
                  <a:cs typeface="Arial"/>
                  <a:sym typeface="Arial"/>
                </a:rPr>
                <a:t>L'Ouverture</a:t>
              </a:r>
              <a:r>
                <a:rPr lang="en-US" dirty="0">
                  <a:solidFill>
                    <a:schemeClr val="dk1"/>
                  </a:solidFill>
                  <a:latin typeface="Arial"/>
                  <a:ea typeface="Arial"/>
                  <a:cs typeface="Arial"/>
                  <a:sym typeface="Arial"/>
                </a:rPr>
                <a:t> Publications, LMA004/26</a:t>
              </a:r>
              <a:endParaRPr sz="2400" dirty="0">
                <a:solidFill>
                  <a:schemeClr val="dk1"/>
                </a:solidFill>
                <a:latin typeface="Arial"/>
                <a:ea typeface="Arial"/>
                <a:cs typeface="Arial"/>
                <a:sym typeface="Arial"/>
              </a:endParaRPr>
            </a:p>
            <a:p>
              <a:pPr marL="0" marR="0" lvl="0" indent="0" algn="l" rtl="0">
                <a:spcBef>
                  <a:spcPts val="0"/>
                </a:spcBef>
                <a:spcAft>
                  <a:spcPts val="0"/>
                </a:spcAft>
                <a:buNone/>
              </a:pPr>
              <a:r>
                <a:rPr lang="en-US" dirty="0">
                  <a:solidFill>
                    <a:schemeClr val="dk1"/>
                  </a:solidFill>
                  <a:latin typeface="Arial"/>
                  <a:ea typeface="Arial"/>
                  <a:cs typeface="Arial"/>
                  <a:sym typeface="Arial"/>
                </a:rPr>
                <a:t>Event: ‘The tale, the short story, the novella and the novel: what is emerging?’, held at the fifth International Book Fair, Tottenham Town Hall, London, 1986</a:t>
              </a:r>
              <a:endParaRPr dirty="0">
                <a:solidFill>
                  <a:schemeClr val="dk1"/>
                </a:solidFill>
                <a:latin typeface="Arial"/>
                <a:ea typeface="Arial"/>
                <a:cs typeface="Arial"/>
                <a:sym typeface="Arial"/>
              </a:endParaRPr>
            </a:p>
          </p:txBody>
        </p:sp>
        <p:pic>
          <p:nvPicPr>
            <p:cNvPr id="13" name="Google Shape;294;p23" descr="Voice with solid fill">
              <a:hlinkClick r:id="rId5"/>
              <a:extLst>
                <a:ext uri="{FF2B5EF4-FFF2-40B4-BE49-F238E27FC236}">
                  <a16:creationId xmlns:a16="http://schemas.microsoft.com/office/drawing/2014/main" id="{165FA0A8-DA10-461C-8655-F3C136D34A6B}"/>
                </a:ext>
              </a:extLst>
            </p:cNvPr>
            <p:cNvPicPr preferRelativeResize="0"/>
            <p:nvPr/>
          </p:nvPicPr>
          <p:blipFill rotWithShape="1">
            <a:blip r:embed="rId6">
              <a:alphaModFix/>
            </a:blip>
            <a:srcRect/>
            <a:stretch/>
          </p:blipFill>
          <p:spPr>
            <a:xfrm>
              <a:off x="1490193" y="1573260"/>
              <a:ext cx="723902" cy="723902"/>
            </a:xfrm>
            <a:prstGeom prst="rect">
              <a:avLst/>
            </a:prstGeom>
            <a:noFill/>
            <a:ln>
              <a:noFill/>
            </a:ln>
          </p:spPr>
        </p:pic>
      </p:grpSp>
      <p:pic>
        <p:nvPicPr>
          <p:cNvPr id="14" name="Google Shape;237;p17">
            <a:extLst>
              <a:ext uri="{FF2B5EF4-FFF2-40B4-BE49-F238E27FC236}">
                <a16:creationId xmlns:a16="http://schemas.microsoft.com/office/drawing/2014/main" id="{7E416A1A-1CE7-42A5-89A0-2B808187E2B7}"/>
              </a:ext>
            </a:extLst>
          </p:cNvPr>
          <p:cNvPicPr preferRelativeResize="0"/>
          <p:nvPr/>
        </p:nvPicPr>
        <p:blipFill rotWithShape="1">
          <a:blip r:embed="rId7">
            <a:alphaModFix/>
          </a:blip>
          <a:srcRect l="24927" t="47272" r="41170" b="32243"/>
          <a:stretch/>
        </p:blipFill>
        <p:spPr>
          <a:xfrm>
            <a:off x="9324975" y="198127"/>
            <a:ext cx="2333625" cy="793001"/>
          </a:xfrm>
          <a:prstGeom prst="rect">
            <a:avLst/>
          </a:prstGeom>
          <a:noFill/>
          <a:ln>
            <a:noFill/>
          </a:ln>
        </p:spPr>
      </p:pic>
      <p:sp>
        <p:nvSpPr>
          <p:cNvPr id="16" name="TextBox 15">
            <a:extLst>
              <a:ext uri="{FF2B5EF4-FFF2-40B4-BE49-F238E27FC236}">
                <a16:creationId xmlns:a16="http://schemas.microsoft.com/office/drawing/2014/main" id="{429AE23D-0F27-4A7E-9B18-686B07D181DE}"/>
              </a:ext>
            </a:extLst>
          </p:cNvPr>
          <p:cNvSpPr txBox="1"/>
          <p:nvPr/>
        </p:nvSpPr>
        <p:spPr>
          <a:xfrm>
            <a:off x="7264508" y="5117895"/>
            <a:ext cx="4283645" cy="1200329"/>
          </a:xfrm>
          <a:prstGeom prst="rect">
            <a:avLst/>
          </a:prstGeom>
          <a:noFill/>
        </p:spPr>
        <p:txBody>
          <a:bodyPr wrap="square">
            <a:spAutoFit/>
          </a:bodyPr>
          <a:lstStyle/>
          <a:p>
            <a:pPr lvl="0"/>
            <a:r>
              <a:rPr lang="en-US" sz="2400" i="1">
                <a:solidFill>
                  <a:srgbClr val="000000"/>
                </a:solidFill>
                <a:effectLst/>
                <a:latin typeface="Calibri" panose="020F0502020204030204" pitchFamily="34" charset="0"/>
                <a:ea typeface="Calibri" panose="020F0502020204030204" pitchFamily="34" charset="0"/>
              </a:rPr>
              <a:t>Why do you think the Huntley’s bookshop supported self-publishing?</a:t>
            </a:r>
            <a:endParaRPr lang="en-GB" sz="280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18"/>
          <p:cNvPicPr preferRelativeResize="0"/>
          <p:nvPr/>
        </p:nvPicPr>
        <p:blipFill rotWithShape="1">
          <a:blip r:embed="rId3">
            <a:alphaModFix/>
          </a:blip>
          <a:srcRect l="13295" t="47850" r="42942" b="38348"/>
          <a:stretch/>
        </p:blipFill>
        <p:spPr>
          <a:xfrm>
            <a:off x="302344" y="317502"/>
            <a:ext cx="4449753" cy="789335"/>
          </a:xfrm>
          <a:prstGeom prst="rect">
            <a:avLst/>
          </a:prstGeom>
          <a:noFill/>
          <a:ln>
            <a:noFill/>
          </a:ln>
        </p:spPr>
      </p:pic>
      <p:sp>
        <p:nvSpPr>
          <p:cNvPr id="247" name="Google Shape;247;p18"/>
          <p:cNvSpPr txBox="1"/>
          <p:nvPr/>
        </p:nvSpPr>
        <p:spPr>
          <a:xfrm>
            <a:off x="976875" y="1432050"/>
            <a:ext cx="6597900" cy="5632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i="1">
                <a:solidFill>
                  <a:schemeClr val="dk1"/>
                </a:solidFill>
                <a:latin typeface="Arial"/>
                <a:ea typeface="Arial"/>
                <a:cs typeface="Arial"/>
                <a:sym typeface="Arial"/>
              </a:rPr>
              <a:t>Jigsaw Activity – How can a bookshop change society?</a:t>
            </a:r>
            <a:endParaRPr/>
          </a:p>
          <a:p>
            <a:pPr marL="342900" marR="0" lvl="0" indent="-342900" algn="l" rtl="0">
              <a:spcBef>
                <a:spcPts val="2400"/>
              </a:spcBef>
              <a:spcAft>
                <a:spcPts val="0"/>
              </a:spcAft>
              <a:buClr>
                <a:schemeClr val="dk1"/>
              </a:buClr>
              <a:buSzPts val="2000"/>
              <a:buFont typeface="Arial"/>
              <a:buChar char="-"/>
            </a:pPr>
            <a:r>
              <a:rPr lang="en-US" sz="2000" i="1">
                <a:solidFill>
                  <a:schemeClr val="dk1"/>
                </a:solidFill>
                <a:latin typeface="Arial"/>
                <a:ea typeface="Arial"/>
                <a:cs typeface="Arial"/>
                <a:sym typeface="Arial"/>
              </a:rPr>
              <a:t>Who was Walter Rodney and what was his relationship to the bookshop?</a:t>
            </a:r>
            <a:endParaRPr sz="2000">
              <a:solidFill>
                <a:schemeClr val="dk1"/>
              </a:solidFill>
              <a:latin typeface="Arial"/>
              <a:ea typeface="Arial"/>
              <a:cs typeface="Arial"/>
              <a:sym typeface="Arial"/>
            </a:endParaRPr>
          </a:p>
          <a:p>
            <a:pPr marL="342900" marR="0" lvl="0" indent="-342900" algn="l" rtl="0">
              <a:spcBef>
                <a:spcPts val="2400"/>
              </a:spcBef>
              <a:spcAft>
                <a:spcPts val="0"/>
              </a:spcAft>
              <a:buClr>
                <a:schemeClr val="dk1"/>
              </a:buClr>
              <a:buSzPts val="2000"/>
              <a:buFont typeface="Arial"/>
              <a:buChar char="-"/>
            </a:pPr>
            <a:r>
              <a:rPr lang="en-US" sz="2000" i="1">
                <a:solidFill>
                  <a:schemeClr val="dk1"/>
                </a:solidFill>
                <a:latin typeface="Arial"/>
                <a:ea typeface="Arial"/>
                <a:cs typeface="Arial"/>
                <a:sym typeface="Arial"/>
              </a:rPr>
              <a:t>What was the aim of the bookshop?</a:t>
            </a:r>
            <a:endParaRPr sz="2000">
              <a:solidFill>
                <a:schemeClr val="dk1"/>
              </a:solidFill>
              <a:latin typeface="Arial"/>
              <a:ea typeface="Arial"/>
              <a:cs typeface="Arial"/>
              <a:sym typeface="Arial"/>
            </a:endParaRPr>
          </a:p>
          <a:p>
            <a:pPr marL="342900" marR="0" lvl="0" indent="-342900" algn="l" rtl="0">
              <a:spcBef>
                <a:spcPts val="2400"/>
              </a:spcBef>
              <a:spcAft>
                <a:spcPts val="0"/>
              </a:spcAft>
              <a:buClr>
                <a:schemeClr val="dk1"/>
              </a:buClr>
              <a:buSzPts val="2000"/>
              <a:buFont typeface="Arial"/>
              <a:buChar char="-"/>
            </a:pPr>
            <a:r>
              <a:rPr lang="en-US" sz="2000" i="1">
                <a:solidFill>
                  <a:schemeClr val="dk1"/>
                </a:solidFill>
                <a:latin typeface="Arial"/>
                <a:ea typeface="Arial"/>
                <a:cs typeface="Arial"/>
                <a:sym typeface="Arial"/>
              </a:rPr>
              <a:t>Why was the shop attacked?</a:t>
            </a:r>
            <a:endParaRPr sz="2000">
              <a:solidFill>
                <a:schemeClr val="dk1"/>
              </a:solidFill>
              <a:latin typeface="Arial"/>
              <a:ea typeface="Arial"/>
              <a:cs typeface="Arial"/>
              <a:sym typeface="Arial"/>
            </a:endParaRPr>
          </a:p>
          <a:p>
            <a:pPr marL="342900" marR="0" lvl="0" indent="-342900" algn="l" rtl="0">
              <a:spcBef>
                <a:spcPts val="2400"/>
              </a:spcBef>
              <a:spcAft>
                <a:spcPts val="0"/>
              </a:spcAft>
              <a:buClr>
                <a:schemeClr val="dk1"/>
              </a:buClr>
              <a:buSzPts val="2000"/>
              <a:buFont typeface="Arial"/>
              <a:buChar char="-"/>
            </a:pPr>
            <a:r>
              <a:rPr lang="en-US" sz="2000" i="1">
                <a:solidFill>
                  <a:schemeClr val="dk1"/>
                </a:solidFill>
                <a:latin typeface="Arial"/>
                <a:ea typeface="Arial"/>
                <a:cs typeface="Arial"/>
                <a:sym typeface="Arial"/>
              </a:rPr>
              <a:t>What did the mainstream news say about the attacks?</a:t>
            </a:r>
            <a:endParaRPr sz="2000">
              <a:solidFill>
                <a:schemeClr val="dk1"/>
              </a:solidFill>
              <a:latin typeface="Arial"/>
              <a:ea typeface="Arial"/>
              <a:cs typeface="Arial"/>
              <a:sym typeface="Arial"/>
            </a:endParaRPr>
          </a:p>
          <a:p>
            <a:pPr marL="342900" marR="0" lvl="0" indent="-342900" algn="l" rtl="0">
              <a:spcBef>
                <a:spcPts val="2400"/>
              </a:spcBef>
              <a:spcAft>
                <a:spcPts val="0"/>
              </a:spcAft>
              <a:buClr>
                <a:schemeClr val="dk1"/>
              </a:buClr>
              <a:buSzPts val="2000"/>
              <a:buFont typeface="Arial"/>
              <a:buChar char="-"/>
            </a:pPr>
            <a:r>
              <a:rPr lang="en-US" sz="2000" i="1">
                <a:solidFill>
                  <a:schemeClr val="dk1"/>
                </a:solidFill>
                <a:latin typeface="Arial"/>
                <a:ea typeface="Arial"/>
                <a:cs typeface="Arial"/>
                <a:sym typeface="Arial"/>
              </a:rPr>
              <a:t>What did the bookshop publish?</a:t>
            </a:r>
            <a:endParaRPr sz="2000">
              <a:solidFill>
                <a:schemeClr val="dk1"/>
              </a:solidFill>
              <a:latin typeface="Arial"/>
              <a:ea typeface="Arial"/>
              <a:cs typeface="Arial"/>
              <a:sym typeface="Arial"/>
            </a:endParaRPr>
          </a:p>
          <a:p>
            <a:pPr marL="0" marR="0" lvl="0" indent="0" algn="l" rtl="0">
              <a:spcBef>
                <a:spcPts val="1200"/>
              </a:spcBef>
              <a:spcAft>
                <a:spcPts val="0"/>
              </a:spcAft>
              <a:buNone/>
            </a:pPr>
            <a:br>
              <a:rPr lang="en-US"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marL="0" marR="0" lvl="0" indent="0" algn="l" rtl="0">
              <a:spcBef>
                <a:spcPts val="0"/>
              </a:spcBef>
              <a:spcAft>
                <a:spcPts val="0"/>
              </a:spcAft>
              <a:buNone/>
            </a:pP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pic>
        <p:nvPicPr>
          <p:cNvPr id="248" name="Google Shape;248;p18"/>
          <p:cNvPicPr preferRelativeResize="0"/>
          <p:nvPr/>
        </p:nvPicPr>
        <p:blipFill rotWithShape="1">
          <a:blip r:embed="rId4">
            <a:alphaModFix/>
          </a:blip>
          <a:srcRect l="24927" t="47272" r="41170" b="32243"/>
          <a:stretch/>
        </p:blipFill>
        <p:spPr>
          <a:xfrm>
            <a:off x="9324975" y="198127"/>
            <a:ext cx="2333625" cy="793001"/>
          </a:xfrm>
          <a:prstGeom prst="rect">
            <a:avLst/>
          </a:prstGeom>
          <a:noFill/>
          <a:ln>
            <a:noFill/>
          </a:ln>
        </p:spPr>
      </p:pic>
      <p:sp>
        <p:nvSpPr>
          <p:cNvPr id="249" name="Google Shape;249;p18"/>
          <p:cNvSpPr txBox="1"/>
          <p:nvPr/>
        </p:nvSpPr>
        <p:spPr>
          <a:xfrm>
            <a:off x="7574756" y="4601822"/>
            <a:ext cx="4189154"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250" name="Google Shape;250;p18"/>
          <p:cNvSpPr txBox="1"/>
          <p:nvPr/>
        </p:nvSpPr>
        <p:spPr>
          <a:xfrm>
            <a:off x="7467600" y="5872650"/>
            <a:ext cx="3433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solidFill>
                  <a:schemeClr val="dk1"/>
                </a:solidFill>
                <a:latin typeface="Nunito"/>
                <a:ea typeface="Nunito"/>
                <a:cs typeface="Nunito"/>
                <a:sym typeface="Nunito"/>
              </a:rPr>
              <a:t>Image Credit: LMA/4462/C/01/109B</a:t>
            </a:r>
            <a:endParaRPr>
              <a:latin typeface="Nunito"/>
              <a:ea typeface="Nunito"/>
              <a:cs typeface="Nunito"/>
              <a:sym typeface="Nunito"/>
            </a:endParaRPr>
          </a:p>
        </p:txBody>
      </p:sp>
      <p:pic>
        <p:nvPicPr>
          <p:cNvPr id="251" name="Google Shape;251;p18"/>
          <p:cNvPicPr preferRelativeResize="0"/>
          <p:nvPr/>
        </p:nvPicPr>
        <p:blipFill rotWithShape="1">
          <a:blip r:embed="rId5">
            <a:alphaModFix/>
          </a:blip>
          <a:srcRect l="3486" t="1107" r="2280" b="872"/>
          <a:stretch/>
        </p:blipFill>
        <p:spPr>
          <a:xfrm>
            <a:off x="7548575" y="1481150"/>
            <a:ext cx="3035700" cy="435292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18"/>
          <p:cNvPicPr preferRelativeResize="0"/>
          <p:nvPr/>
        </p:nvPicPr>
        <p:blipFill rotWithShape="1">
          <a:blip r:embed="rId3">
            <a:alphaModFix/>
          </a:blip>
          <a:srcRect l="13295" t="47850" r="42942" b="38348"/>
          <a:stretch/>
        </p:blipFill>
        <p:spPr>
          <a:xfrm>
            <a:off x="302344" y="317502"/>
            <a:ext cx="4449753" cy="789335"/>
          </a:xfrm>
          <a:prstGeom prst="rect">
            <a:avLst/>
          </a:prstGeom>
          <a:noFill/>
          <a:ln>
            <a:noFill/>
          </a:ln>
        </p:spPr>
      </p:pic>
      <p:pic>
        <p:nvPicPr>
          <p:cNvPr id="248" name="Google Shape;248;p18"/>
          <p:cNvPicPr preferRelativeResize="0"/>
          <p:nvPr/>
        </p:nvPicPr>
        <p:blipFill rotWithShape="1">
          <a:blip r:embed="rId4">
            <a:alphaModFix/>
          </a:blip>
          <a:srcRect l="24927" t="47272" r="41170" b="32243"/>
          <a:stretch/>
        </p:blipFill>
        <p:spPr>
          <a:xfrm>
            <a:off x="9324975" y="198127"/>
            <a:ext cx="2333625" cy="793001"/>
          </a:xfrm>
          <a:prstGeom prst="rect">
            <a:avLst/>
          </a:prstGeom>
          <a:noFill/>
          <a:ln>
            <a:noFill/>
          </a:ln>
        </p:spPr>
      </p:pic>
      <p:sp>
        <p:nvSpPr>
          <p:cNvPr id="249" name="Google Shape;249;p18"/>
          <p:cNvSpPr txBox="1"/>
          <p:nvPr/>
        </p:nvSpPr>
        <p:spPr>
          <a:xfrm>
            <a:off x="7574756" y="4601822"/>
            <a:ext cx="4189154"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9" name="TextBox 8">
            <a:extLst>
              <a:ext uri="{FF2B5EF4-FFF2-40B4-BE49-F238E27FC236}">
                <a16:creationId xmlns:a16="http://schemas.microsoft.com/office/drawing/2014/main" id="{8E439D6E-F7F7-4CB6-86F6-ED495B4E0170}"/>
              </a:ext>
            </a:extLst>
          </p:cNvPr>
          <p:cNvSpPr txBox="1"/>
          <p:nvPr/>
        </p:nvSpPr>
        <p:spPr>
          <a:xfrm>
            <a:off x="1229902" y="2077738"/>
            <a:ext cx="9732195" cy="4462760"/>
          </a:xfrm>
          <a:prstGeom prst="rect">
            <a:avLst/>
          </a:prstGeom>
          <a:noFill/>
        </p:spPr>
        <p:txBody>
          <a:bodyPr wrap="square">
            <a:spAutoFit/>
          </a:bodyPr>
          <a:lstStyle/>
          <a:p>
            <a:pPr marL="342900" lvl="0" indent="-342900">
              <a:buFont typeface="Nunito" panose="020B0604020202020204" charset="0"/>
              <a:buChar char="-"/>
            </a:pPr>
            <a:r>
              <a:rPr lang="en-US" sz="2400" i="1">
                <a:effectLst/>
                <a:latin typeface="+mn-lt"/>
                <a:ea typeface="Calibri" panose="020F0502020204030204" pitchFamily="34" charset="0"/>
              </a:rPr>
              <a:t>Do you think the Huntley’s bookshop changed society – how?</a:t>
            </a:r>
          </a:p>
          <a:p>
            <a:pPr marL="342900" lvl="0" indent="-342900">
              <a:buFont typeface="Nunito" panose="020B0604020202020204" charset="0"/>
              <a:buChar char="-"/>
            </a:pPr>
            <a:endParaRPr lang="en-GB" sz="2800">
              <a:effectLst/>
              <a:latin typeface="+mn-lt"/>
              <a:ea typeface="Times New Roman" panose="02020603050405020304" pitchFamily="18" charset="0"/>
            </a:endParaRPr>
          </a:p>
          <a:p>
            <a:pPr marL="342900" lvl="0" indent="-342900">
              <a:buFont typeface="Nunito" panose="020B0604020202020204" charset="0"/>
              <a:buChar char="-"/>
            </a:pPr>
            <a:r>
              <a:rPr lang="en-US" sz="2400" i="1">
                <a:effectLst/>
                <a:latin typeface="+mn-lt"/>
                <a:ea typeface="Calibri" panose="020F0502020204030204" pitchFamily="34" charset="0"/>
              </a:rPr>
              <a:t>How has using these different types of historical sources helped you build a full historic picture?</a:t>
            </a:r>
          </a:p>
          <a:p>
            <a:pPr marL="342900" lvl="0" indent="-342900">
              <a:buFont typeface="Nunito" panose="020B0604020202020204" charset="0"/>
              <a:buChar char="-"/>
            </a:pPr>
            <a:endParaRPr lang="en-GB" sz="2800">
              <a:effectLst/>
              <a:latin typeface="+mn-lt"/>
              <a:ea typeface="Times New Roman" panose="02020603050405020304" pitchFamily="18" charset="0"/>
            </a:endParaRPr>
          </a:p>
          <a:p>
            <a:pPr marL="342900" lvl="0" indent="-342900">
              <a:buFont typeface="Nunito" panose="020B0604020202020204" charset="0"/>
              <a:buChar char="-"/>
            </a:pPr>
            <a:r>
              <a:rPr lang="en-US" sz="2400" i="1">
                <a:effectLst/>
                <a:latin typeface="+mn-lt"/>
                <a:ea typeface="Calibri" panose="020F0502020204030204" pitchFamily="34" charset="0"/>
              </a:rPr>
              <a:t>How should we view historical sources, arguments, stories and examples when looking to piece together the past? </a:t>
            </a:r>
          </a:p>
          <a:p>
            <a:pPr lvl="0"/>
            <a:endParaRPr lang="en-US" sz="2400" i="1">
              <a:latin typeface="+mn-lt"/>
              <a:ea typeface="Times New Roman" panose="02020603050405020304" pitchFamily="18" charset="0"/>
            </a:endParaRPr>
          </a:p>
          <a:p>
            <a:pPr lvl="0"/>
            <a:endParaRPr lang="en-US" sz="2400" i="1">
              <a:effectLst/>
              <a:latin typeface="+mn-lt"/>
              <a:ea typeface="Times New Roman" panose="02020603050405020304" pitchFamily="18" charset="0"/>
            </a:endParaRPr>
          </a:p>
          <a:p>
            <a:pPr lvl="0"/>
            <a:endParaRPr lang="en-US" sz="2400" i="1">
              <a:latin typeface="+mn-lt"/>
              <a:ea typeface="Times New Roman" panose="02020603050405020304" pitchFamily="18" charset="0"/>
            </a:endParaRPr>
          </a:p>
          <a:p>
            <a:pPr lvl="0"/>
            <a:r>
              <a:rPr lang="en-US" sz="2400" i="1">
                <a:effectLst/>
                <a:latin typeface="+mn-lt"/>
                <a:ea typeface="Times New Roman" panose="02020603050405020304" pitchFamily="18" charset="0"/>
              </a:rPr>
              <a:t>What questions would you have for the </a:t>
            </a:r>
            <a:r>
              <a:rPr lang="en-US" sz="2400" i="1" err="1">
                <a:effectLst/>
                <a:latin typeface="+mn-lt"/>
                <a:ea typeface="Times New Roman" panose="02020603050405020304" pitchFamily="18" charset="0"/>
              </a:rPr>
              <a:t>Huntleys</a:t>
            </a:r>
            <a:r>
              <a:rPr lang="en-US" sz="2400" i="1">
                <a:effectLst/>
                <a:latin typeface="+mn-lt"/>
                <a:ea typeface="Times New Roman" panose="02020603050405020304" pitchFamily="18" charset="0"/>
              </a:rPr>
              <a:t>?</a:t>
            </a:r>
            <a:endParaRPr lang="en-GB" sz="2800">
              <a:effectLst/>
              <a:latin typeface="+mn-lt"/>
              <a:ea typeface="Times New Roman" panose="02020603050405020304" pitchFamily="18" charset="0"/>
            </a:endParaRPr>
          </a:p>
          <a:p>
            <a:r>
              <a:rPr lang="en-GB" sz="1200" b="1">
                <a:solidFill>
                  <a:srgbClr val="000000"/>
                </a:solidFill>
                <a:effectLst/>
                <a:latin typeface="Arial" panose="020B0604020202020204" pitchFamily="34" charset="0"/>
                <a:ea typeface="Arial" panose="020B0604020202020204" pitchFamily="34" charset="0"/>
              </a:rPr>
              <a:t> </a:t>
            </a:r>
            <a:endParaRPr lang="en-GB">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1CD9DFE6-736C-4891-B07A-131B10C4E7FE}"/>
              </a:ext>
            </a:extLst>
          </p:cNvPr>
          <p:cNvSpPr txBox="1"/>
          <p:nvPr/>
        </p:nvSpPr>
        <p:spPr>
          <a:xfrm>
            <a:off x="3047143" y="1481389"/>
            <a:ext cx="6097712" cy="461665"/>
          </a:xfrm>
          <a:prstGeom prst="rect">
            <a:avLst/>
          </a:prstGeom>
          <a:noFill/>
        </p:spPr>
        <p:txBody>
          <a:bodyPr wrap="square">
            <a:spAutoFit/>
          </a:bodyPr>
          <a:lstStyle/>
          <a:p>
            <a:pPr marL="0" marR="0" lvl="0" indent="0" algn="ctr" rtl="0">
              <a:spcBef>
                <a:spcPts val="0"/>
              </a:spcBef>
              <a:spcAft>
                <a:spcPts val="0"/>
              </a:spcAft>
              <a:buNone/>
            </a:pPr>
            <a:r>
              <a:rPr lang="en-US" sz="2400" b="1" i="1">
                <a:solidFill>
                  <a:schemeClr val="dk1"/>
                </a:solidFill>
                <a:latin typeface="Arial"/>
                <a:ea typeface="Arial"/>
                <a:cs typeface="Arial"/>
                <a:sym typeface="Arial"/>
              </a:rPr>
              <a:t>Claim, Support, Question</a:t>
            </a:r>
            <a:endParaRPr lang="en-US" sz="2400"/>
          </a:p>
        </p:txBody>
      </p:sp>
    </p:spTree>
    <p:extLst>
      <p:ext uri="{BB962C8B-B14F-4D97-AF65-F5344CB8AC3E}">
        <p14:creationId xmlns:p14="http://schemas.microsoft.com/office/powerpoint/2010/main" val="867343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Google Shape;256;p19"/>
          <p:cNvPicPr preferRelativeResize="0"/>
          <p:nvPr/>
        </p:nvPicPr>
        <p:blipFill rotWithShape="1">
          <a:blip r:embed="rId3">
            <a:alphaModFix/>
          </a:blip>
          <a:srcRect l="13295" t="47850" r="42942" b="38348"/>
          <a:stretch/>
        </p:blipFill>
        <p:spPr>
          <a:xfrm>
            <a:off x="316412" y="317502"/>
            <a:ext cx="4449753" cy="789335"/>
          </a:xfrm>
          <a:prstGeom prst="rect">
            <a:avLst/>
          </a:prstGeom>
          <a:noFill/>
          <a:ln>
            <a:noFill/>
          </a:ln>
        </p:spPr>
      </p:pic>
      <p:sp>
        <p:nvSpPr>
          <p:cNvPr id="257" name="Google Shape;257;p19"/>
          <p:cNvSpPr txBox="1"/>
          <p:nvPr/>
        </p:nvSpPr>
        <p:spPr>
          <a:xfrm>
            <a:off x="1357312" y="1600200"/>
            <a:ext cx="9986963" cy="4537139"/>
          </a:xfrm>
          <a:prstGeom prst="rect">
            <a:avLst/>
          </a:prstGeom>
          <a:noFill/>
          <a:ln>
            <a:noFill/>
          </a:ln>
        </p:spPr>
        <p:txBody>
          <a:bodyPr spcFirstLastPara="1" wrap="square" lIns="91425" tIns="45700" rIns="91425" bIns="45700" anchor="t" anchorCtr="0">
            <a:spAutoFit/>
          </a:bodyPr>
          <a:lstStyle/>
          <a:p>
            <a:pPr marL="0" marR="0" lvl="0" indent="0" algn="l" rtl="0">
              <a:lnSpc>
                <a:spcPct val="52708"/>
              </a:lnSpc>
              <a:spcBef>
                <a:spcPts val="0"/>
              </a:spcBef>
              <a:spcAft>
                <a:spcPts val="0"/>
              </a:spcAft>
              <a:buNone/>
            </a:pPr>
            <a:r>
              <a:rPr lang="en-US" sz="2400" i="1">
                <a:solidFill>
                  <a:srgbClr val="000000"/>
                </a:solidFill>
                <a:latin typeface="Arial"/>
                <a:ea typeface="Arial"/>
                <a:cs typeface="Arial"/>
                <a:sym typeface="Arial"/>
              </a:rPr>
              <a:t>On 28th February 2007, The Guardian newspaper reported: </a:t>
            </a:r>
            <a:endParaRPr sz="2400">
              <a:solidFill>
                <a:schemeClr val="dk1"/>
              </a:solidFill>
              <a:latin typeface="Arial"/>
              <a:ea typeface="Arial"/>
              <a:cs typeface="Arial"/>
              <a:sym typeface="Arial"/>
            </a:endParaRPr>
          </a:p>
          <a:p>
            <a:pPr marL="0" marR="0" lvl="0" indent="0" algn="l" rtl="0">
              <a:spcBef>
                <a:spcPts val="0"/>
              </a:spcBef>
              <a:spcAft>
                <a:spcPts val="0"/>
              </a:spcAft>
              <a:buNone/>
            </a:pPr>
            <a:r>
              <a:rPr lang="en-US" sz="2400" i="1">
                <a:solidFill>
                  <a:srgbClr val="000000"/>
                </a:solidFill>
                <a:latin typeface="Arial"/>
                <a:ea typeface="Arial"/>
                <a:cs typeface="Arial"/>
                <a:sym typeface="Arial"/>
              </a:rPr>
              <a:t>“Jessica [Huntley], 80, and her 78-year-old husband have provided a fascinating insight into the last half century of black British history by donating their substantial archive of books, letters and documents to the London Metropolitan Archives to be kept safely for the future.” </a:t>
            </a:r>
            <a:endParaRPr sz="24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r>
              <a:rPr lang="en-US" sz="1800" i="1">
                <a:solidFill>
                  <a:srgbClr val="000000"/>
                </a:solidFill>
                <a:latin typeface="Arial"/>
                <a:ea typeface="Arial"/>
                <a:cs typeface="Arial"/>
                <a:sym typeface="Arial"/>
              </a:rPr>
              <a:t> </a:t>
            </a:r>
            <a:endParaRPr sz="18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1800"/>
              <a:buFont typeface="Nunito"/>
              <a:buChar char="-"/>
            </a:pPr>
            <a:r>
              <a:rPr lang="en-US" sz="1800" i="1">
                <a:solidFill>
                  <a:schemeClr val="dk1"/>
                </a:solidFill>
                <a:latin typeface="Arial"/>
                <a:ea typeface="Arial"/>
                <a:cs typeface="Arial"/>
                <a:sym typeface="Arial"/>
              </a:rPr>
              <a:t>Do you think it is important to preserve items like these newspaper cuttings and audio clips? </a:t>
            </a:r>
            <a:endParaRPr sz="18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1800"/>
              <a:buFont typeface="Nunito"/>
              <a:buChar char="-"/>
            </a:pPr>
            <a:r>
              <a:rPr lang="en-US" sz="1800" i="1">
                <a:solidFill>
                  <a:schemeClr val="dk1"/>
                </a:solidFill>
                <a:latin typeface="Arial"/>
                <a:ea typeface="Arial"/>
                <a:cs typeface="Arial"/>
                <a:sym typeface="Arial"/>
              </a:rPr>
              <a:t>Why? </a:t>
            </a:r>
            <a:endParaRPr sz="18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1800"/>
              <a:buFont typeface="Nunito"/>
              <a:buChar char="-"/>
            </a:pPr>
            <a:r>
              <a:rPr lang="en-US" sz="1800" i="1">
                <a:solidFill>
                  <a:schemeClr val="dk1"/>
                </a:solidFill>
                <a:latin typeface="Arial"/>
                <a:ea typeface="Arial"/>
                <a:cs typeface="Arial"/>
                <a:sym typeface="Arial"/>
              </a:rPr>
              <a:t>Did they help you to explore how the bookshop changed society? </a:t>
            </a:r>
            <a:endParaRPr sz="1800">
              <a:solidFill>
                <a:schemeClr val="dk1"/>
              </a:solidFill>
              <a:latin typeface="Arial"/>
              <a:ea typeface="Arial"/>
              <a:cs typeface="Arial"/>
              <a:sym typeface="Arial"/>
            </a:endParaRPr>
          </a:p>
          <a:p>
            <a:pPr marL="342900" marR="0" lvl="0" indent="-342900" algn="l" rtl="0">
              <a:spcBef>
                <a:spcPts val="0"/>
              </a:spcBef>
              <a:spcAft>
                <a:spcPts val="0"/>
              </a:spcAft>
              <a:buClr>
                <a:srgbClr val="00B0F0"/>
              </a:buClr>
              <a:buSzPts val="1800"/>
              <a:buFont typeface="Nunito"/>
              <a:buChar char="-"/>
            </a:pPr>
            <a:r>
              <a:rPr lang="en-US" sz="1800" i="1">
                <a:solidFill>
                  <a:srgbClr val="00B0F0"/>
                </a:solidFill>
                <a:latin typeface="Arial"/>
                <a:ea typeface="Arial"/>
                <a:cs typeface="Arial"/>
                <a:sym typeface="Arial"/>
              </a:rPr>
              <a:t>How did you find scrapbooking today?</a:t>
            </a:r>
            <a:endParaRPr sz="1800">
              <a:solidFill>
                <a:srgbClr val="00B0F0"/>
              </a:solidFill>
              <a:latin typeface="Arial"/>
              <a:ea typeface="Arial"/>
              <a:cs typeface="Arial"/>
              <a:sym typeface="Arial"/>
            </a:endParaRPr>
          </a:p>
          <a:p>
            <a:pPr marL="342900" marR="0" lvl="0" indent="-342900" algn="l" rtl="0">
              <a:spcBef>
                <a:spcPts val="0"/>
              </a:spcBef>
              <a:spcAft>
                <a:spcPts val="0"/>
              </a:spcAft>
              <a:buClr>
                <a:srgbClr val="00B0F0"/>
              </a:buClr>
              <a:buSzPts val="1800"/>
              <a:buFont typeface="Nunito"/>
              <a:buChar char="-"/>
            </a:pPr>
            <a:r>
              <a:rPr lang="en-US" sz="1800" i="1">
                <a:solidFill>
                  <a:srgbClr val="00B0F0"/>
                </a:solidFill>
                <a:latin typeface="Arial"/>
                <a:ea typeface="Arial"/>
                <a:cs typeface="Arial"/>
                <a:sym typeface="Arial"/>
              </a:rPr>
              <a:t>How did it help you </a:t>
            </a:r>
            <a:r>
              <a:rPr lang="en-US" sz="1800" i="1" err="1">
                <a:solidFill>
                  <a:srgbClr val="00B0F0"/>
                </a:solidFill>
                <a:latin typeface="Arial"/>
                <a:ea typeface="Arial"/>
                <a:cs typeface="Arial"/>
                <a:sym typeface="Arial"/>
              </a:rPr>
              <a:t>organise</a:t>
            </a:r>
            <a:r>
              <a:rPr lang="en-US" sz="1800" i="1">
                <a:solidFill>
                  <a:srgbClr val="00B0F0"/>
                </a:solidFill>
                <a:latin typeface="Arial"/>
                <a:ea typeface="Arial"/>
                <a:cs typeface="Arial"/>
                <a:sym typeface="Arial"/>
              </a:rPr>
              <a:t> your thoughts and questions?</a:t>
            </a:r>
            <a:endParaRPr sz="1800">
              <a:solidFill>
                <a:srgbClr val="00B0F0"/>
              </a:solidFill>
              <a:latin typeface="Arial"/>
              <a:ea typeface="Arial"/>
              <a:cs typeface="Arial"/>
              <a:sym typeface="Arial"/>
            </a:endParaRPr>
          </a:p>
          <a:p>
            <a:pPr marL="342900" marR="0" lvl="0" indent="-342900" algn="l" rtl="0">
              <a:spcBef>
                <a:spcPts val="0"/>
              </a:spcBef>
              <a:spcAft>
                <a:spcPts val="0"/>
              </a:spcAft>
              <a:buClr>
                <a:srgbClr val="00B0F0"/>
              </a:buClr>
              <a:buSzPts val="1800"/>
              <a:buFont typeface="Nunito"/>
              <a:buChar char="-"/>
            </a:pPr>
            <a:r>
              <a:rPr lang="en-US" sz="1800" i="1">
                <a:solidFill>
                  <a:srgbClr val="00B0F0"/>
                </a:solidFill>
                <a:latin typeface="Arial"/>
                <a:ea typeface="Arial"/>
                <a:cs typeface="Arial"/>
                <a:sym typeface="Arial"/>
              </a:rPr>
              <a:t>What did it make you want to find out more about?</a:t>
            </a:r>
            <a:endParaRPr sz="1800">
              <a:solidFill>
                <a:srgbClr val="00B0F0"/>
              </a:solidFill>
              <a:latin typeface="Arial"/>
              <a:ea typeface="Arial"/>
              <a:cs typeface="Arial"/>
              <a:sym typeface="Arial"/>
            </a:endParaRPr>
          </a:p>
          <a:p>
            <a:pPr marL="0" marR="0" lvl="0" indent="0" algn="l" rtl="0">
              <a:spcBef>
                <a:spcPts val="0"/>
              </a:spcBef>
              <a:spcAft>
                <a:spcPts val="0"/>
              </a:spcAft>
              <a:buNone/>
            </a:pPr>
            <a:endParaRPr sz="2000">
              <a:solidFill>
                <a:schemeClr val="dk1"/>
              </a:solidFill>
              <a:latin typeface="Arial"/>
              <a:ea typeface="Arial"/>
              <a:cs typeface="Arial"/>
              <a:sym typeface="Arial"/>
            </a:endParaRPr>
          </a:p>
          <a:p>
            <a:pPr marL="0" marR="0" lvl="0" indent="0" algn="l" rtl="0">
              <a:spcBef>
                <a:spcPts val="0"/>
              </a:spcBef>
              <a:spcAft>
                <a:spcPts val="0"/>
              </a:spcAft>
              <a:buNone/>
            </a:pP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pic>
        <p:nvPicPr>
          <p:cNvPr id="258" name="Google Shape;258;p19"/>
          <p:cNvPicPr preferRelativeResize="0"/>
          <p:nvPr/>
        </p:nvPicPr>
        <p:blipFill rotWithShape="1">
          <a:blip r:embed="rId4">
            <a:alphaModFix/>
          </a:blip>
          <a:srcRect l="24927" t="47272" r="41170" b="32243"/>
          <a:stretch/>
        </p:blipFill>
        <p:spPr>
          <a:xfrm>
            <a:off x="9324975" y="198127"/>
            <a:ext cx="2333625" cy="79300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20"/>
          <p:cNvPicPr preferRelativeResize="0"/>
          <p:nvPr/>
        </p:nvPicPr>
        <p:blipFill rotWithShape="1">
          <a:blip r:embed="rId3">
            <a:alphaModFix/>
          </a:blip>
          <a:srcRect l="13295" t="47850" r="42942" b="38348"/>
          <a:stretch/>
        </p:blipFill>
        <p:spPr>
          <a:xfrm>
            <a:off x="959125" y="1689542"/>
            <a:ext cx="8068365" cy="1431235"/>
          </a:xfrm>
          <a:prstGeom prst="rect">
            <a:avLst/>
          </a:prstGeom>
          <a:noFill/>
          <a:ln>
            <a:noFill/>
          </a:ln>
        </p:spPr>
      </p:pic>
      <p:pic>
        <p:nvPicPr>
          <p:cNvPr id="264" name="Google Shape;264;p20" descr="A picture containing text, clipart&#10;&#10;Description automatically generated"/>
          <p:cNvPicPr preferRelativeResize="0"/>
          <p:nvPr/>
        </p:nvPicPr>
        <p:blipFill rotWithShape="1">
          <a:blip r:embed="rId4">
            <a:alphaModFix/>
          </a:blip>
          <a:srcRect/>
          <a:stretch/>
        </p:blipFill>
        <p:spPr>
          <a:xfrm>
            <a:off x="9649655" y="326005"/>
            <a:ext cx="2166743" cy="906867"/>
          </a:xfrm>
          <a:prstGeom prst="rect">
            <a:avLst/>
          </a:prstGeom>
          <a:noFill/>
          <a:ln>
            <a:noFill/>
          </a:ln>
        </p:spPr>
      </p:pic>
      <p:pic>
        <p:nvPicPr>
          <p:cNvPr id="265" name="Google Shape;265;p20"/>
          <p:cNvPicPr preferRelativeResize="0"/>
          <p:nvPr/>
        </p:nvPicPr>
        <p:blipFill rotWithShape="1">
          <a:blip r:embed="rId5">
            <a:alphaModFix/>
          </a:blip>
          <a:srcRect l="24485" t="46287" r="43607" b="37562"/>
          <a:stretch/>
        </p:blipFill>
        <p:spPr>
          <a:xfrm>
            <a:off x="825357" y="3429000"/>
            <a:ext cx="6805250" cy="193760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22"/>
          <p:cNvPicPr preferRelativeResize="0"/>
          <p:nvPr/>
        </p:nvPicPr>
        <p:blipFill rotWithShape="1">
          <a:blip r:embed="rId3">
            <a:alphaModFix/>
          </a:blip>
          <a:srcRect l="13295" t="47850" r="42942" b="38348"/>
          <a:stretch/>
        </p:blipFill>
        <p:spPr>
          <a:xfrm>
            <a:off x="330480" y="317502"/>
            <a:ext cx="4449753" cy="789335"/>
          </a:xfrm>
          <a:prstGeom prst="rect">
            <a:avLst/>
          </a:prstGeom>
          <a:noFill/>
          <a:ln>
            <a:noFill/>
          </a:ln>
        </p:spPr>
      </p:pic>
      <p:sp>
        <p:nvSpPr>
          <p:cNvPr id="281" name="Google Shape;281;p22"/>
          <p:cNvSpPr/>
          <p:nvPr/>
        </p:nvSpPr>
        <p:spPr>
          <a:xfrm>
            <a:off x="426895" y="1519605"/>
            <a:ext cx="6749158" cy="772519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000000"/>
                </a:solidFill>
                <a:latin typeface="Calibri"/>
                <a:ea typeface="Calibri"/>
                <a:cs typeface="Calibri"/>
                <a:sym typeface="Calibri"/>
              </a:rPr>
              <a:t>Between 1982 and 1995, the Huntley’s publishing house, Bogle-L'Ouverture Publications, joined with New Beacon Books and Race Today Publications to organise a series of book fairs. </a:t>
            </a:r>
            <a:endParaRPr/>
          </a:p>
          <a:p>
            <a:pPr marL="0" marR="0" lvl="0" indent="0" algn="l" rtl="0">
              <a:lnSpc>
                <a:spcPct val="100000"/>
              </a:lnSpc>
              <a:spcBef>
                <a:spcPts val="0"/>
              </a:spcBef>
              <a:spcAft>
                <a:spcPts val="0"/>
              </a:spcAft>
              <a:buClr>
                <a:schemeClr val="dk1"/>
              </a:buClr>
              <a:buSzPts val="2000"/>
              <a:buFont typeface="Calibri"/>
              <a:buNone/>
            </a:pP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000000"/>
                </a:solidFill>
                <a:latin typeface="Calibri"/>
                <a:ea typeface="Calibri"/>
                <a:cs typeface="Calibri"/>
                <a:sym typeface="Calibri"/>
              </a:rPr>
              <a:t>The fairs brought together publishers, political activists and artists from Africa, Asia, the Caribbean, North America and Europe to a forum where ideas were exchanged and work was showcased. </a:t>
            </a:r>
            <a:endParaRPr/>
          </a:p>
          <a:p>
            <a:pPr marL="0" marR="0" lvl="0" indent="0" algn="l" rtl="0">
              <a:lnSpc>
                <a:spcPct val="100000"/>
              </a:lnSpc>
              <a:spcBef>
                <a:spcPts val="0"/>
              </a:spcBef>
              <a:spcAft>
                <a:spcPts val="0"/>
              </a:spcAft>
              <a:buClr>
                <a:schemeClr val="dk1"/>
              </a:buClr>
              <a:buSzPts val="2000"/>
              <a:buFont typeface="Calibri"/>
              <a:buNone/>
            </a:pPr>
            <a:endParaRPr sz="200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000000"/>
                </a:solidFill>
                <a:latin typeface="Calibri"/>
                <a:ea typeface="Calibri"/>
                <a:cs typeface="Calibri"/>
                <a:sym typeface="Calibri"/>
              </a:rPr>
              <a:t>Literature, politics, music, art, and social life were all an intrinsic part of the fairs. The programmes included plays, film screenings, prose and poetry readings, debates and musical concerts. Over six thousand people attended the first one.</a:t>
            </a:r>
            <a:br>
              <a:rPr lang="en-US" sz="1600" b="0" i="0" u="none" strike="noStrike" cap="none">
                <a:solidFill>
                  <a:srgbClr val="000000"/>
                </a:solidFill>
                <a:latin typeface="Calibri"/>
                <a:ea typeface="Calibri"/>
                <a:cs typeface="Calibri"/>
                <a:sym typeface="Calibri"/>
              </a:rPr>
            </a:br>
            <a:r>
              <a:rPr lang="en-US" sz="1600" b="0" i="0" u="none" strike="noStrike" cap="none">
                <a:solidFill>
                  <a:srgbClr val="000000"/>
                </a:solidFill>
                <a:latin typeface="Calibri"/>
                <a:ea typeface="Calibri"/>
                <a:cs typeface="Calibri"/>
                <a:sym typeface="Calibri"/>
              </a:rPr>
              <a:t>  </a:t>
            </a:r>
            <a:r>
              <a:rPr lang="en-US" sz="21800" b="0" i="0" u="none" strike="noStrike" cap="none">
                <a:solidFill>
                  <a:srgbClr val="000000"/>
                </a:solidFill>
                <a:latin typeface="Calibri"/>
                <a:ea typeface="Calibri"/>
                <a:cs typeface="Calibri"/>
                <a:sym typeface="Calibri"/>
              </a:rPr>
              <a:t>         </a:t>
            </a:r>
            <a:br>
              <a:rPr lang="en-US" sz="1100" b="0" i="1" u="none" strike="noStrike" cap="none">
                <a:solidFill>
                  <a:srgbClr val="333333"/>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grpSp>
        <p:nvGrpSpPr>
          <p:cNvPr id="282" name="Google Shape;282;p22"/>
          <p:cNvGrpSpPr/>
          <p:nvPr/>
        </p:nvGrpSpPr>
        <p:grpSpPr>
          <a:xfrm>
            <a:off x="7596875" y="1931800"/>
            <a:ext cx="4387200" cy="3194725"/>
            <a:chOff x="7377800" y="1769875"/>
            <a:chExt cx="4387200" cy="3194725"/>
          </a:xfrm>
        </p:grpSpPr>
        <p:pic>
          <p:nvPicPr>
            <p:cNvPr id="283" name="Google Shape;283;p22"/>
            <p:cNvPicPr preferRelativeResize="0"/>
            <p:nvPr/>
          </p:nvPicPr>
          <p:blipFill rotWithShape="1">
            <a:blip r:embed="rId4">
              <a:alphaModFix/>
            </a:blip>
            <a:srcRect l="2557" t="478" r="3431" b="1865"/>
            <a:stretch/>
          </p:blipFill>
          <p:spPr>
            <a:xfrm>
              <a:off x="7424750" y="1769875"/>
              <a:ext cx="3765349" cy="2528275"/>
            </a:xfrm>
            <a:prstGeom prst="rect">
              <a:avLst/>
            </a:prstGeom>
            <a:noFill/>
            <a:ln>
              <a:noFill/>
            </a:ln>
          </p:spPr>
        </p:pic>
        <p:sp>
          <p:nvSpPr>
            <p:cNvPr id="284" name="Google Shape;284;p22"/>
            <p:cNvSpPr txBox="1"/>
            <p:nvPr/>
          </p:nvSpPr>
          <p:spPr>
            <a:xfrm>
              <a:off x="7377800" y="4319600"/>
              <a:ext cx="4387200" cy="64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1" u="none" strike="noStrike" cap="none">
                  <a:solidFill>
                    <a:srgbClr val="000000"/>
                  </a:solidFill>
                  <a:latin typeface="Nunito"/>
                  <a:ea typeface="Nunito"/>
                  <a:cs typeface="Nunito"/>
                  <a:sym typeface="Nunito"/>
                </a:rPr>
                <a:t>First International Book Fair. Image Credit: LMA/4462/M/03/001</a:t>
              </a:r>
              <a:r>
                <a:rPr lang="en-US" sz="1000" b="0" i="0" u="none" strike="noStrike" cap="none">
                  <a:solidFill>
                    <a:schemeClr val="dk1"/>
                  </a:solidFill>
                  <a:latin typeface="Calibri"/>
                  <a:ea typeface="Calibri"/>
                  <a:cs typeface="Calibri"/>
                  <a:sym typeface="Calibri"/>
                </a:rPr>
                <a:t> </a:t>
              </a:r>
              <a:endParaRPr sz="1400">
                <a:solidFill>
                  <a:schemeClr val="dk1"/>
                </a:solidFill>
                <a:latin typeface="Calibri"/>
                <a:ea typeface="Calibri"/>
                <a:cs typeface="Calibri"/>
                <a:sym typeface="Calibri"/>
              </a:endParaRPr>
            </a:p>
          </p:txBody>
        </p:sp>
      </p:grpSp>
      <p:pic>
        <p:nvPicPr>
          <p:cNvPr id="285" name="Google Shape;285;p22"/>
          <p:cNvPicPr preferRelativeResize="0"/>
          <p:nvPr/>
        </p:nvPicPr>
        <p:blipFill rotWithShape="1">
          <a:blip r:embed="rId5">
            <a:alphaModFix/>
          </a:blip>
          <a:srcRect l="24485" t="46287" r="43607" b="37562"/>
          <a:stretch/>
        </p:blipFill>
        <p:spPr>
          <a:xfrm>
            <a:off x="9320657" y="189359"/>
            <a:ext cx="2785673" cy="79314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pic>
        <p:nvPicPr>
          <p:cNvPr id="290" name="Google Shape;290;p23"/>
          <p:cNvPicPr preferRelativeResize="0"/>
          <p:nvPr/>
        </p:nvPicPr>
        <p:blipFill rotWithShape="1">
          <a:blip r:embed="rId3">
            <a:alphaModFix/>
          </a:blip>
          <a:srcRect l="13295" t="47850" r="42942" b="38348"/>
          <a:stretch/>
        </p:blipFill>
        <p:spPr>
          <a:xfrm>
            <a:off x="330480" y="317502"/>
            <a:ext cx="4449753" cy="789335"/>
          </a:xfrm>
          <a:prstGeom prst="rect">
            <a:avLst/>
          </a:prstGeom>
          <a:noFill/>
          <a:ln>
            <a:noFill/>
          </a:ln>
        </p:spPr>
      </p:pic>
      <p:sp>
        <p:nvSpPr>
          <p:cNvPr id="291" name="Google Shape;291;p23"/>
          <p:cNvSpPr txBox="1"/>
          <p:nvPr/>
        </p:nvSpPr>
        <p:spPr>
          <a:xfrm>
            <a:off x="455622" y="4987125"/>
            <a:ext cx="11439525"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0" marR="0" lvl="0" indent="0" algn="l" rtl="0">
              <a:spcBef>
                <a:spcPts val="1200"/>
              </a:spcBef>
              <a:spcAft>
                <a:spcPts val="0"/>
              </a:spcAft>
              <a:buNone/>
            </a:pPr>
            <a:r>
              <a:rPr lang="en-US" sz="1800" i="1">
                <a:solidFill>
                  <a:schemeClr val="dk1"/>
                </a:solidFill>
                <a:latin typeface="Calibri"/>
                <a:ea typeface="Calibri"/>
                <a:cs typeface="Calibri"/>
                <a:sym typeface="Calibri"/>
              </a:rPr>
              <a:t>The process multilingual people undergo that John describes, is sometimes called ‘cultural frame switching’. This means that people can access different culture-specific mindsets depending on the languages used.</a:t>
            </a:r>
            <a:endParaRPr sz="2000">
              <a:solidFill>
                <a:schemeClr val="dk1"/>
              </a:solidFill>
              <a:latin typeface="Times New Roman"/>
              <a:ea typeface="Times New Roman"/>
              <a:cs typeface="Times New Roman"/>
              <a:sym typeface="Times New Roman"/>
            </a:endParaRPr>
          </a:p>
        </p:txBody>
      </p:sp>
      <p:grpSp>
        <p:nvGrpSpPr>
          <p:cNvPr id="292" name="Google Shape;292;p23"/>
          <p:cNvGrpSpPr/>
          <p:nvPr/>
        </p:nvGrpSpPr>
        <p:grpSpPr>
          <a:xfrm>
            <a:off x="659473" y="1664362"/>
            <a:ext cx="6096000" cy="3447098"/>
            <a:chOff x="628650" y="1677472"/>
            <a:chExt cx="6096000" cy="3447098"/>
          </a:xfrm>
        </p:grpSpPr>
        <p:sp>
          <p:nvSpPr>
            <p:cNvPr id="293" name="Google Shape;293;p23">
              <a:hlinkClick r:id="rId4"/>
            </p:cNvPr>
            <p:cNvSpPr txBox="1"/>
            <p:nvPr/>
          </p:nvSpPr>
          <p:spPr>
            <a:xfrm>
              <a:off x="628650" y="1677472"/>
              <a:ext cx="6096000" cy="3447098"/>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400" b="1" dirty="0">
                <a:solidFill>
                  <a:srgbClr val="00B0F0"/>
                </a:solidFill>
                <a:latin typeface="Calibri"/>
                <a:ea typeface="Calibri"/>
                <a:cs typeface="Calibri"/>
                <a:sym typeface="Calibri"/>
              </a:endParaRPr>
            </a:p>
            <a:p>
              <a:pPr marL="0" marR="0" lvl="0" indent="0" algn="l" rtl="0">
                <a:spcBef>
                  <a:spcPts val="0"/>
                </a:spcBef>
                <a:spcAft>
                  <a:spcPts val="0"/>
                </a:spcAft>
                <a:buNone/>
              </a:pPr>
              <a:r>
                <a:rPr lang="en-US" sz="2800" b="1" dirty="0">
                  <a:solidFill>
                    <a:srgbClr val="00B0F0"/>
                  </a:solidFill>
                  <a:latin typeface="Arial"/>
                  <a:ea typeface="Arial"/>
                  <a:cs typeface="Arial"/>
                  <a:sym typeface="Arial"/>
                  <a:hlinkClick r:id="rId4"/>
                </a:rPr>
                <a:t>Listen</a:t>
              </a:r>
              <a:r>
                <a:rPr lang="en-US" sz="2800" b="1" dirty="0">
                  <a:solidFill>
                    <a:srgbClr val="00B0F0"/>
                  </a:solidFill>
                  <a:latin typeface="Arial"/>
                  <a:ea typeface="Arial"/>
                  <a:cs typeface="Arial"/>
                  <a:sym typeface="Arial"/>
                </a:rPr>
                <a:t> </a:t>
              </a:r>
              <a:endParaRPr sz="2800" b="1" dirty="0">
                <a:solidFill>
                  <a:schemeClr val="dk1"/>
                </a:solidFill>
                <a:latin typeface="Arial"/>
                <a:ea typeface="Arial"/>
                <a:cs typeface="Arial"/>
                <a:sym typeface="Arial"/>
              </a:endParaRPr>
            </a:p>
            <a:p>
              <a:pPr marL="0" marR="0" lvl="0" indent="0" algn="l" rtl="0">
                <a:spcBef>
                  <a:spcPts val="0"/>
                </a:spcBef>
                <a:spcAft>
                  <a:spcPts val="0"/>
                </a:spcAft>
                <a:buNone/>
              </a:pPr>
              <a:endParaRPr sz="1200" b="1" dirty="0">
                <a:solidFill>
                  <a:schemeClr val="dk1"/>
                </a:solidFill>
                <a:latin typeface="Arial"/>
                <a:ea typeface="Arial"/>
                <a:cs typeface="Arial"/>
                <a:sym typeface="Arial"/>
              </a:endParaRPr>
            </a:p>
            <a:p>
              <a:pPr marL="0" marR="0" lvl="0" indent="0" algn="l" rtl="0">
                <a:spcBef>
                  <a:spcPts val="0"/>
                </a:spcBef>
                <a:spcAft>
                  <a:spcPts val="0"/>
                </a:spcAft>
                <a:buNone/>
              </a:pPr>
              <a:r>
                <a:rPr lang="en-US" sz="2800" b="1" dirty="0">
                  <a:solidFill>
                    <a:schemeClr val="dk1"/>
                  </a:solidFill>
                  <a:latin typeface="Arial"/>
                  <a:ea typeface="Arial"/>
                  <a:cs typeface="Arial"/>
                  <a:sym typeface="Arial"/>
                </a:rPr>
                <a:t>Poet and publisher John La Rose talking about publishing in the Caribbean.</a:t>
              </a:r>
              <a:endParaRPr sz="3200" b="1" dirty="0">
                <a:solidFill>
                  <a:schemeClr val="dk1"/>
                </a:solidFill>
                <a:latin typeface="Arial"/>
                <a:ea typeface="Arial"/>
                <a:cs typeface="Arial"/>
                <a:sym typeface="Arial"/>
              </a:endParaRPr>
            </a:p>
            <a:p>
              <a:pPr marL="0" marR="0" lvl="0" indent="0" algn="l" rtl="0">
                <a:spcBef>
                  <a:spcPts val="0"/>
                </a:spcBef>
                <a:spcAft>
                  <a:spcPts val="0"/>
                </a:spcAft>
                <a:buNone/>
              </a:pPr>
              <a:r>
                <a:rPr lang="en-US" sz="1800" dirty="0">
                  <a:solidFill>
                    <a:schemeClr val="dk1"/>
                  </a:solidFill>
                  <a:latin typeface="Arial"/>
                  <a:ea typeface="Arial"/>
                  <a:cs typeface="Arial"/>
                  <a:sym typeface="Arial"/>
                </a:rPr>
                <a:t>Speaker: John La Rose, 1927-2006. </a:t>
              </a:r>
              <a:endParaRPr sz="3200" dirty="0">
                <a:solidFill>
                  <a:schemeClr val="dk1"/>
                </a:solidFill>
                <a:latin typeface="Arial"/>
                <a:ea typeface="Arial"/>
                <a:cs typeface="Arial"/>
                <a:sym typeface="Arial"/>
              </a:endParaRPr>
            </a:p>
            <a:p>
              <a:pPr marL="0" marR="0" lvl="0" indent="0" algn="l" rtl="0">
                <a:spcBef>
                  <a:spcPts val="0"/>
                </a:spcBef>
                <a:spcAft>
                  <a:spcPts val="0"/>
                </a:spcAft>
                <a:buNone/>
              </a:pPr>
              <a:r>
                <a:rPr lang="en-US" sz="1800" dirty="0">
                  <a:solidFill>
                    <a:schemeClr val="dk1"/>
                  </a:solidFill>
                  <a:latin typeface="Arial"/>
                  <a:ea typeface="Arial"/>
                  <a:cs typeface="Arial"/>
                  <a:sym typeface="Arial"/>
                </a:rPr>
                <a:t>Archive: Bogle </a:t>
              </a:r>
              <a:r>
                <a:rPr lang="en-US" sz="1800" dirty="0" err="1">
                  <a:solidFill>
                    <a:schemeClr val="dk1"/>
                  </a:solidFill>
                  <a:latin typeface="Arial"/>
                  <a:ea typeface="Arial"/>
                  <a:cs typeface="Arial"/>
                  <a:sym typeface="Arial"/>
                </a:rPr>
                <a:t>L'Ouverture</a:t>
              </a:r>
              <a:r>
                <a:rPr lang="en-US" sz="1800" dirty="0">
                  <a:solidFill>
                    <a:schemeClr val="dk1"/>
                  </a:solidFill>
                  <a:latin typeface="Arial"/>
                  <a:ea typeface="Arial"/>
                  <a:cs typeface="Arial"/>
                  <a:sym typeface="Arial"/>
                </a:rPr>
                <a:t> Publications, LMA004/26</a:t>
              </a:r>
              <a:endParaRPr sz="3200" dirty="0">
                <a:solidFill>
                  <a:schemeClr val="dk1"/>
                </a:solidFill>
                <a:latin typeface="Arial"/>
                <a:ea typeface="Arial"/>
                <a:cs typeface="Arial"/>
                <a:sym typeface="Arial"/>
              </a:endParaRPr>
            </a:p>
            <a:p>
              <a:pPr marL="0" marR="0" lvl="0" indent="0" algn="l" rtl="0">
                <a:spcBef>
                  <a:spcPts val="0"/>
                </a:spcBef>
                <a:spcAft>
                  <a:spcPts val="0"/>
                </a:spcAft>
                <a:buNone/>
              </a:pPr>
              <a:r>
                <a:rPr lang="en-US" sz="1800" dirty="0">
                  <a:solidFill>
                    <a:schemeClr val="dk1"/>
                  </a:solidFill>
                  <a:latin typeface="Arial"/>
                  <a:ea typeface="Arial"/>
                  <a:cs typeface="Arial"/>
                  <a:sym typeface="Arial"/>
                </a:rPr>
                <a:t>Event: ‘The tale, the short story, the novella and the novel: what is emerging?’, held at the fifth International Book Fair, Tottenham Town Hall, London, 1986</a:t>
              </a:r>
              <a:endParaRPr sz="1800" dirty="0">
                <a:solidFill>
                  <a:schemeClr val="dk1"/>
                </a:solidFill>
                <a:latin typeface="Arial"/>
                <a:ea typeface="Arial"/>
                <a:cs typeface="Arial"/>
                <a:sym typeface="Arial"/>
              </a:endParaRPr>
            </a:p>
          </p:txBody>
        </p:sp>
        <p:pic>
          <p:nvPicPr>
            <p:cNvPr id="294" name="Google Shape;294;p23" descr="Voice with solid fill">
              <a:hlinkClick r:id="rId4"/>
            </p:cNvPr>
            <p:cNvPicPr preferRelativeResize="0"/>
            <p:nvPr/>
          </p:nvPicPr>
          <p:blipFill rotWithShape="1">
            <a:blip r:embed="rId5">
              <a:alphaModFix/>
            </a:blip>
            <a:srcRect/>
            <a:stretch/>
          </p:blipFill>
          <p:spPr>
            <a:xfrm>
              <a:off x="1842271" y="1677472"/>
              <a:ext cx="723902" cy="723902"/>
            </a:xfrm>
            <a:prstGeom prst="rect">
              <a:avLst/>
            </a:prstGeom>
            <a:noFill/>
            <a:ln>
              <a:noFill/>
            </a:ln>
          </p:spPr>
        </p:pic>
      </p:grpSp>
      <p:pic>
        <p:nvPicPr>
          <p:cNvPr id="295" name="Google Shape;295;p23"/>
          <p:cNvPicPr preferRelativeResize="0"/>
          <p:nvPr/>
        </p:nvPicPr>
        <p:blipFill rotWithShape="1">
          <a:blip r:embed="rId6">
            <a:alphaModFix/>
          </a:blip>
          <a:srcRect l="24485" t="46287" r="43607" b="37562"/>
          <a:stretch/>
        </p:blipFill>
        <p:spPr>
          <a:xfrm>
            <a:off x="9320657" y="189359"/>
            <a:ext cx="2785673" cy="793143"/>
          </a:xfrm>
          <a:prstGeom prst="rect">
            <a:avLst/>
          </a:prstGeom>
          <a:noFill/>
          <a:ln>
            <a:noFill/>
          </a:ln>
        </p:spPr>
      </p:pic>
      <p:pic>
        <p:nvPicPr>
          <p:cNvPr id="296" name="Google Shape;296;p23" descr="Text&#10;&#10;Description automatically generated with medium confidence"/>
          <p:cNvPicPr preferRelativeResize="0"/>
          <p:nvPr/>
        </p:nvPicPr>
        <p:blipFill rotWithShape="1">
          <a:blip r:embed="rId7">
            <a:alphaModFix/>
          </a:blip>
          <a:srcRect/>
          <a:stretch/>
        </p:blipFill>
        <p:spPr>
          <a:xfrm>
            <a:off x="7164964" y="1106837"/>
            <a:ext cx="2910016" cy="4086507"/>
          </a:xfrm>
          <a:prstGeom prst="rect">
            <a:avLst/>
          </a:prstGeom>
          <a:noFill/>
          <a:ln>
            <a:noFill/>
          </a:ln>
        </p:spPr>
      </p:pic>
      <p:sp>
        <p:nvSpPr>
          <p:cNvPr id="297" name="Google Shape;297;p23"/>
          <p:cNvSpPr txBox="1"/>
          <p:nvPr/>
        </p:nvSpPr>
        <p:spPr>
          <a:xfrm>
            <a:off x="10157100" y="4525475"/>
            <a:ext cx="1656000" cy="665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a:solidFill>
                  <a:srgbClr val="000000"/>
                </a:solidFill>
                <a:latin typeface="Calibri"/>
                <a:ea typeface="Calibri"/>
                <a:cs typeface="Calibri"/>
                <a:sym typeface="Calibri"/>
              </a:rPr>
              <a:t>Image Credit: </a:t>
            </a:r>
            <a:br>
              <a:rPr lang="en-US" sz="1400" i="1">
                <a:solidFill>
                  <a:srgbClr val="000000"/>
                </a:solidFill>
                <a:latin typeface="Calibri"/>
                <a:ea typeface="Calibri"/>
                <a:cs typeface="Calibri"/>
                <a:sym typeface="Calibri"/>
              </a:rPr>
            </a:br>
            <a:r>
              <a:rPr lang="en-US" sz="1400" i="1">
                <a:solidFill>
                  <a:srgbClr val="000000"/>
                </a:solidFill>
                <a:latin typeface="Calibri"/>
                <a:ea typeface="Calibri"/>
                <a:cs typeface="Calibri"/>
                <a:sym typeface="Calibri"/>
              </a:rPr>
              <a:t>LMA/4462/M/03/005/01</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2" name="Google Shape;302;p24"/>
          <p:cNvPicPr preferRelativeResize="0"/>
          <p:nvPr/>
        </p:nvPicPr>
        <p:blipFill rotWithShape="1">
          <a:blip r:embed="rId3">
            <a:alphaModFix/>
          </a:blip>
          <a:srcRect l="13295" t="47850" r="42942" b="38348"/>
          <a:stretch/>
        </p:blipFill>
        <p:spPr>
          <a:xfrm>
            <a:off x="330480" y="317502"/>
            <a:ext cx="4449753" cy="789335"/>
          </a:xfrm>
          <a:prstGeom prst="rect">
            <a:avLst/>
          </a:prstGeom>
          <a:noFill/>
          <a:ln>
            <a:noFill/>
          </a:ln>
        </p:spPr>
      </p:pic>
      <p:sp>
        <p:nvSpPr>
          <p:cNvPr id="303" name="Google Shape;303;p24"/>
          <p:cNvSpPr txBox="1"/>
          <p:nvPr/>
        </p:nvSpPr>
        <p:spPr>
          <a:xfrm>
            <a:off x="752475" y="1506915"/>
            <a:ext cx="10344150" cy="44935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i="1">
                <a:solidFill>
                  <a:srgbClr val="000000"/>
                </a:solidFill>
                <a:latin typeface="Arial"/>
                <a:ea typeface="Arial"/>
                <a:cs typeface="Arial"/>
                <a:sym typeface="Arial"/>
              </a:rPr>
              <a:t>Think about how your language might change when you are in different contexts - for example with your friends, as opposed to in the classroom. </a:t>
            </a:r>
            <a:endParaRPr/>
          </a:p>
          <a:p>
            <a:pPr marL="0" marR="0" lvl="0" indent="0" algn="l" rtl="0">
              <a:spcBef>
                <a:spcPts val="0"/>
              </a:spcBef>
              <a:spcAft>
                <a:spcPts val="0"/>
              </a:spcAft>
              <a:buNone/>
            </a:pPr>
            <a:endParaRPr sz="220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2200"/>
              <a:buFont typeface="Arial"/>
              <a:buChar char="-"/>
            </a:pPr>
            <a:r>
              <a:rPr lang="en-US" sz="2200" i="1">
                <a:solidFill>
                  <a:schemeClr val="dk1"/>
                </a:solidFill>
                <a:latin typeface="Arial"/>
                <a:ea typeface="Arial"/>
                <a:cs typeface="Arial"/>
                <a:sym typeface="Arial"/>
              </a:rPr>
              <a:t>In these situations, does your way of thinking change, as well as your use of language?</a:t>
            </a:r>
            <a:endParaRPr/>
          </a:p>
          <a:p>
            <a:pPr marL="342900" marR="0" lvl="0" indent="-203200" algn="l" rtl="0">
              <a:spcBef>
                <a:spcPts val="0"/>
              </a:spcBef>
              <a:spcAft>
                <a:spcPts val="0"/>
              </a:spcAft>
              <a:buClr>
                <a:schemeClr val="dk1"/>
              </a:buClr>
              <a:buSzPts val="2200"/>
              <a:buFont typeface="Calibri"/>
              <a:buNone/>
            </a:pPr>
            <a:endParaRPr sz="220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2200"/>
              <a:buFont typeface="Arial"/>
              <a:buChar char="-"/>
            </a:pPr>
            <a:r>
              <a:rPr lang="en-US" sz="2200" i="1">
                <a:solidFill>
                  <a:schemeClr val="dk1"/>
                </a:solidFill>
                <a:latin typeface="Arial"/>
                <a:ea typeface="Arial"/>
                <a:cs typeface="Arial"/>
                <a:sym typeface="Arial"/>
              </a:rPr>
              <a:t>Do you think prejudice still exists in language today?</a:t>
            </a:r>
            <a:endParaRPr/>
          </a:p>
          <a:p>
            <a:pPr marL="342900" marR="0" lvl="0" indent="-203200" algn="l" rtl="0">
              <a:spcBef>
                <a:spcPts val="0"/>
              </a:spcBef>
              <a:spcAft>
                <a:spcPts val="0"/>
              </a:spcAft>
              <a:buClr>
                <a:schemeClr val="dk1"/>
              </a:buClr>
              <a:buSzPts val="2200"/>
              <a:buFont typeface="Calibri"/>
              <a:buNone/>
            </a:pPr>
            <a:endParaRPr sz="220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2200"/>
              <a:buFont typeface="Arial"/>
              <a:buChar char="-"/>
            </a:pPr>
            <a:r>
              <a:rPr lang="en-US" sz="2200" i="1">
                <a:solidFill>
                  <a:schemeClr val="dk1"/>
                </a:solidFill>
                <a:latin typeface="Arial"/>
                <a:ea typeface="Arial"/>
                <a:cs typeface="Arial"/>
                <a:sym typeface="Arial"/>
              </a:rPr>
              <a:t>Do you think language has the power to unconsciously change people’s views?</a:t>
            </a:r>
            <a:endParaRPr/>
          </a:p>
          <a:p>
            <a:pPr marL="342900" marR="0" lvl="0" indent="-203200" algn="l" rtl="0">
              <a:spcBef>
                <a:spcPts val="0"/>
              </a:spcBef>
              <a:spcAft>
                <a:spcPts val="0"/>
              </a:spcAft>
              <a:buClr>
                <a:schemeClr val="dk1"/>
              </a:buClr>
              <a:buSzPts val="2200"/>
              <a:buFont typeface="Calibri"/>
              <a:buNone/>
            </a:pPr>
            <a:endParaRPr sz="2200">
              <a:solidFill>
                <a:srgbClr val="00B0F0"/>
              </a:solidFill>
              <a:latin typeface="Arial"/>
              <a:ea typeface="Arial"/>
              <a:cs typeface="Arial"/>
              <a:sym typeface="Arial"/>
            </a:endParaRPr>
          </a:p>
          <a:p>
            <a:pPr marL="228600" marR="0" lvl="0" indent="-228600" algn="l" rtl="0">
              <a:spcBef>
                <a:spcPts val="0"/>
              </a:spcBef>
              <a:spcAft>
                <a:spcPts val="0"/>
              </a:spcAft>
              <a:buNone/>
            </a:pPr>
            <a:r>
              <a:rPr lang="en-US" sz="2200">
                <a:solidFill>
                  <a:srgbClr val="00B0F0"/>
                </a:solidFill>
                <a:latin typeface="Arial"/>
                <a:ea typeface="Arial"/>
                <a:cs typeface="Arial"/>
                <a:sym typeface="Arial"/>
              </a:rPr>
              <a:t>-  </a:t>
            </a:r>
            <a:r>
              <a:rPr lang="en-US" sz="2200" i="1">
                <a:solidFill>
                  <a:srgbClr val="00B0F0"/>
                </a:solidFill>
                <a:latin typeface="Arial"/>
                <a:ea typeface="Arial"/>
                <a:cs typeface="Arial"/>
                <a:sym typeface="Arial"/>
              </a:rPr>
              <a:t>What makes you say that?</a:t>
            </a:r>
            <a:endParaRPr sz="2200">
              <a:solidFill>
                <a:srgbClr val="00B0F0"/>
              </a:solidFill>
              <a:latin typeface="Arial"/>
              <a:ea typeface="Arial"/>
              <a:cs typeface="Arial"/>
              <a:sym typeface="Arial"/>
            </a:endParaRPr>
          </a:p>
          <a:p>
            <a:pPr marL="228600" marR="0" lvl="0" indent="-228600" algn="l" rtl="0">
              <a:spcBef>
                <a:spcPts val="0"/>
              </a:spcBef>
              <a:spcAft>
                <a:spcPts val="0"/>
              </a:spcAft>
              <a:buNone/>
            </a:pPr>
            <a:r>
              <a:rPr lang="en-US" sz="2200">
                <a:solidFill>
                  <a:srgbClr val="00B0F0"/>
                </a:solidFill>
                <a:latin typeface="Arial"/>
                <a:ea typeface="Arial"/>
                <a:cs typeface="Arial"/>
                <a:sym typeface="Arial"/>
              </a:rPr>
              <a:t>-  </a:t>
            </a:r>
            <a:r>
              <a:rPr lang="en-US" sz="2200" i="1">
                <a:solidFill>
                  <a:srgbClr val="00B0F0"/>
                </a:solidFill>
                <a:latin typeface="Arial"/>
                <a:ea typeface="Arial"/>
                <a:cs typeface="Arial"/>
                <a:sym typeface="Arial"/>
              </a:rPr>
              <a:t>What could we do to help ‘purify’ or ‘reclaim’ language, to remove connotations that are discriminatory?</a:t>
            </a:r>
            <a:endParaRPr sz="2200">
              <a:solidFill>
                <a:srgbClr val="00B0F0"/>
              </a:solidFill>
              <a:latin typeface="Arial"/>
              <a:ea typeface="Arial"/>
              <a:cs typeface="Arial"/>
              <a:sym typeface="Arial"/>
            </a:endParaRPr>
          </a:p>
        </p:txBody>
      </p:sp>
      <p:pic>
        <p:nvPicPr>
          <p:cNvPr id="304" name="Google Shape;304;p24"/>
          <p:cNvPicPr preferRelativeResize="0"/>
          <p:nvPr/>
        </p:nvPicPr>
        <p:blipFill rotWithShape="1">
          <a:blip r:embed="rId4">
            <a:alphaModFix/>
          </a:blip>
          <a:srcRect l="24485" t="46287" r="43607" b="37562"/>
          <a:stretch/>
        </p:blipFill>
        <p:spPr>
          <a:xfrm>
            <a:off x="9320657" y="189359"/>
            <a:ext cx="2785673" cy="79314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25"/>
          <p:cNvPicPr preferRelativeResize="0"/>
          <p:nvPr/>
        </p:nvPicPr>
        <p:blipFill rotWithShape="1">
          <a:blip r:embed="rId3">
            <a:alphaModFix/>
          </a:blip>
          <a:srcRect l="13295" t="47850" r="42942" b="38348"/>
          <a:stretch/>
        </p:blipFill>
        <p:spPr>
          <a:xfrm>
            <a:off x="330480" y="317502"/>
            <a:ext cx="4449753" cy="789335"/>
          </a:xfrm>
          <a:prstGeom prst="rect">
            <a:avLst/>
          </a:prstGeom>
          <a:noFill/>
          <a:ln>
            <a:noFill/>
          </a:ln>
        </p:spPr>
      </p:pic>
      <p:grpSp>
        <p:nvGrpSpPr>
          <p:cNvPr id="311" name="Google Shape;311;p25"/>
          <p:cNvGrpSpPr/>
          <p:nvPr/>
        </p:nvGrpSpPr>
        <p:grpSpPr>
          <a:xfrm>
            <a:off x="465936" y="2148316"/>
            <a:ext cx="6096000" cy="2816156"/>
            <a:chOff x="971550" y="1639840"/>
            <a:chExt cx="6096000" cy="2816156"/>
          </a:xfrm>
        </p:grpSpPr>
        <p:sp>
          <p:nvSpPr>
            <p:cNvPr id="312" name="Google Shape;312;p25">
              <a:hlinkClick r:id="rId4"/>
            </p:cNvPr>
            <p:cNvSpPr txBox="1"/>
            <p:nvPr/>
          </p:nvSpPr>
          <p:spPr>
            <a:xfrm>
              <a:off x="971550" y="1639840"/>
              <a:ext cx="6096000" cy="2816156"/>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700" b="1" dirty="0">
                <a:solidFill>
                  <a:srgbClr val="00B0F0"/>
                </a:solidFill>
                <a:latin typeface="Arial"/>
                <a:ea typeface="Arial"/>
                <a:cs typeface="Arial"/>
                <a:sym typeface="Arial"/>
              </a:endParaRPr>
            </a:p>
            <a:p>
              <a:pPr marL="0" marR="0" lvl="0" indent="0" algn="l" rtl="0">
                <a:spcBef>
                  <a:spcPts val="0"/>
                </a:spcBef>
                <a:spcAft>
                  <a:spcPts val="0"/>
                </a:spcAft>
                <a:buNone/>
              </a:pPr>
              <a:r>
                <a:rPr lang="en-US" sz="2800" b="1" dirty="0">
                  <a:solidFill>
                    <a:srgbClr val="00B0F0"/>
                  </a:solidFill>
                  <a:latin typeface="Arial"/>
                  <a:ea typeface="Arial"/>
                  <a:cs typeface="Arial"/>
                  <a:sym typeface="Arial"/>
                  <a:hlinkClick r:id="rId4"/>
                </a:rPr>
                <a:t>Listen</a:t>
              </a:r>
              <a:r>
                <a:rPr lang="en-US" sz="2200" b="1" dirty="0">
                  <a:solidFill>
                    <a:srgbClr val="00B0F0"/>
                  </a:solidFill>
                  <a:latin typeface="Arial"/>
                  <a:ea typeface="Arial"/>
                  <a:cs typeface="Arial"/>
                  <a:sym typeface="Arial"/>
                </a:rPr>
                <a:t> </a:t>
              </a:r>
              <a:endParaRPr dirty="0"/>
            </a:p>
            <a:p>
              <a:pPr marL="0" marR="0" lvl="0" indent="0" algn="l" rtl="0">
                <a:spcBef>
                  <a:spcPts val="0"/>
                </a:spcBef>
                <a:spcAft>
                  <a:spcPts val="0"/>
                </a:spcAft>
                <a:buNone/>
              </a:pPr>
              <a:endParaRPr sz="1200" b="1" dirty="0">
                <a:solidFill>
                  <a:schemeClr val="dk1"/>
                </a:solidFill>
                <a:latin typeface="Arial"/>
                <a:ea typeface="Arial"/>
                <a:cs typeface="Arial"/>
                <a:sym typeface="Arial"/>
              </a:endParaRPr>
            </a:p>
            <a:p>
              <a:pPr marL="0" marR="0" lvl="0" indent="0" algn="l" rtl="0">
                <a:spcBef>
                  <a:spcPts val="0"/>
                </a:spcBef>
                <a:spcAft>
                  <a:spcPts val="0"/>
                </a:spcAft>
                <a:buNone/>
              </a:pPr>
              <a:r>
                <a:rPr lang="en-US" sz="2800" b="1" dirty="0">
                  <a:solidFill>
                    <a:schemeClr val="dk1"/>
                  </a:solidFill>
                  <a:latin typeface="Arial"/>
                  <a:ea typeface="Arial"/>
                  <a:cs typeface="Arial"/>
                  <a:sym typeface="Arial"/>
                </a:rPr>
                <a:t>Lucinda Roy: 'If You Know Black Hair'</a:t>
              </a:r>
              <a:endParaRPr sz="2800" b="1" dirty="0">
                <a:solidFill>
                  <a:schemeClr val="dk1"/>
                </a:solidFill>
                <a:latin typeface="Arial"/>
                <a:ea typeface="Arial"/>
                <a:cs typeface="Arial"/>
                <a:sym typeface="Arial"/>
              </a:endParaRPr>
            </a:p>
            <a:p>
              <a:pPr marL="0" marR="0" lvl="0" indent="0" algn="l" rtl="0">
                <a:spcBef>
                  <a:spcPts val="0"/>
                </a:spcBef>
                <a:spcAft>
                  <a:spcPts val="0"/>
                </a:spcAft>
                <a:buNone/>
              </a:pPr>
              <a:r>
                <a:rPr lang="en-US" sz="1800" dirty="0">
                  <a:solidFill>
                    <a:schemeClr val="dk1"/>
                  </a:solidFill>
                  <a:latin typeface="Arial"/>
                  <a:ea typeface="Arial"/>
                  <a:cs typeface="Arial"/>
                  <a:sym typeface="Arial"/>
                </a:rPr>
                <a:t>Speaker: Lucinda Roy, poet, born 1955</a:t>
              </a:r>
              <a:endParaRPr sz="1800" dirty="0">
                <a:solidFill>
                  <a:schemeClr val="dk1"/>
                </a:solidFill>
                <a:latin typeface="Arial"/>
                <a:ea typeface="Arial"/>
                <a:cs typeface="Arial"/>
                <a:sym typeface="Arial"/>
              </a:endParaRPr>
            </a:p>
            <a:p>
              <a:pPr marL="0" marR="0" lvl="0" indent="0" algn="l" rtl="0">
                <a:spcBef>
                  <a:spcPts val="0"/>
                </a:spcBef>
                <a:spcAft>
                  <a:spcPts val="0"/>
                </a:spcAft>
                <a:buNone/>
              </a:pPr>
              <a:r>
                <a:rPr lang="en-US" sz="1800" dirty="0">
                  <a:solidFill>
                    <a:schemeClr val="dk1"/>
                  </a:solidFill>
                  <a:latin typeface="Arial"/>
                  <a:ea typeface="Arial"/>
                  <a:cs typeface="Arial"/>
                  <a:sym typeface="Arial"/>
                </a:rPr>
                <a:t>Archive: Bogle </a:t>
              </a:r>
              <a:r>
                <a:rPr lang="en-US" sz="1800" dirty="0" err="1">
                  <a:solidFill>
                    <a:schemeClr val="dk1"/>
                  </a:solidFill>
                  <a:latin typeface="Arial"/>
                  <a:ea typeface="Arial"/>
                  <a:cs typeface="Arial"/>
                  <a:sym typeface="Arial"/>
                </a:rPr>
                <a:t>L'Ouverture</a:t>
              </a:r>
              <a:r>
                <a:rPr lang="en-US" sz="1800" dirty="0">
                  <a:solidFill>
                    <a:schemeClr val="dk1"/>
                  </a:solidFill>
                  <a:latin typeface="Arial"/>
                  <a:ea typeface="Arial"/>
                  <a:cs typeface="Arial"/>
                  <a:sym typeface="Arial"/>
                </a:rPr>
                <a:t> Publications, LMA004/2</a:t>
              </a:r>
              <a:br>
                <a:rPr lang="en-US" sz="1800" dirty="0">
                  <a:solidFill>
                    <a:schemeClr val="dk1"/>
                  </a:solidFill>
                  <a:latin typeface="Arial"/>
                  <a:ea typeface="Arial"/>
                  <a:cs typeface="Arial"/>
                  <a:sym typeface="Arial"/>
                </a:rPr>
              </a:br>
              <a:r>
                <a:rPr lang="en-US" sz="1800" dirty="0">
                  <a:solidFill>
                    <a:schemeClr val="dk1"/>
                  </a:solidFill>
                  <a:latin typeface="Arial"/>
                  <a:ea typeface="Arial"/>
                  <a:cs typeface="Arial"/>
                  <a:sym typeface="Arial"/>
                </a:rPr>
                <a:t>Event: 'Wailing The Dead To Sleep' poetry reading, London, 1988</a:t>
              </a:r>
              <a:endParaRPr sz="1800" dirty="0">
                <a:solidFill>
                  <a:schemeClr val="dk1"/>
                </a:solidFill>
                <a:latin typeface="Arial"/>
                <a:ea typeface="Arial"/>
                <a:cs typeface="Arial"/>
                <a:sym typeface="Arial"/>
              </a:endParaRPr>
            </a:p>
          </p:txBody>
        </p:sp>
        <p:pic>
          <p:nvPicPr>
            <p:cNvPr id="313" name="Google Shape;313;p25" descr="Voice with solid fill">
              <a:hlinkClick r:id="rId4"/>
            </p:cNvPr>
            <p:cNvPicPr preferRelativeResize="0"/>
            <p:nvPr/>
          </p:nvPicPr>
          <p:blipFill rotWithShape="1">
            <a:blip r:embed="rId5">
              <a:alphaModFix/>
            </a:blip>
            <a:srcRect/>
            <a:stretch/>
          </p:blipFill>
          <p:spPr>
            <a:xfrm>
              <a:off x="2179182" y="1639840"/>
              <a:ext cx="723902" cy="723902"/>
            </a:xfrm>
            <a:prstGeom prst="rect">
              <a:avLst/>
            </a:prstGeom>
            <a:noFill/>
            <a:ln>
              <a:noFill/>
            </a:ln>
          </p:spPr>
        </p:pic>
      </p:grpSp>
      <p:pic>
        <p:nvPicPr>
          <p:cNvPr id="314" name="Google Shape;314;p25"/>
          <p:cNvPicPr preferRelativeResize="0"/>
          <p:nvPr/>
        </p:nvPicPr>
        <p:blipFill rotWithShape="1">
          <a:blip r:embed="rId6">
            <a:alphaModFix/>
          </a:blip>
          <a:srcRect l="24485" t="46287" r="43607" b="37562"/>
          <a:stretch/>
        </p:blipFill>
        <p:spPr>
          <a:xfrm>
            <a:off x="9320657" y="189359"/>
            <a:ext cx="2785673" cy="793143"/>
          </a:xfrm>
          <a:prstGeom prst="rect">
            <a:avLst/>
          </a:prstGeom>
          <a:noFill/>
          <a:ln>
            <a:noFill/>
          </a:ln>
        </p:spPr>
      </p:pic>
      <p:grpSp>
        <p:nvGrpSpPr>
          <p:cNvPr id="315" name="Google Shape;315;p25"/>
          <p:cNvGrpSpPr/>
          <p:nvPr/>
        </p:nvGrpSpPr>
        <p:grpSpPr>
          <a:xfrm>
            <a:off x="6796100" y="2171700"/>
            <a:ext cx="5104749" cy="3485175"/>
            <a:chOff x="6796100" y="2171700"/>
            <a:chExt cx="5104749" cy="3485175"/>
          </a:xfrm>
        </p:grpSpPr>
        <p:sp>
          <p:nvSpPr>
            <p:cNvPr id="316" name="Google Shape;316;p25"/>
            <p:cNvSpPr txBox="1"/>
            <p:nvPr/>
          </p:nvSpPr>
          <p:spPr>
            <a:xfrm>
              <a:off x="6796100" y="5379975"/>
              <a:ext cx="51045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i="1" u="none" strike="noStrike">
                  <a:solidFill>
                    <a:srgbClr val="000000"/>
                  </a:solidFill>
                  <a:latin typeface="Nunito"/>
                  <a:ea typeface="Nunito"/>
                  <a:cs typeface="Nunito"/>
                  <a:sym typeface="Nunito"/>
                </a:rPr>
                <a:t>Lucinda Roy (third from right). Image Credit: </a:t>
              </a:r>
              <a:r>
                <a:rPr lang="en-US" sz="1200" i="1">
                  <a:solidFill>
                    <a:srgbClr val="000000"/>
                  </a:solidFill>
                  <a:latin typeface="Nunito"/>
                  <a:ea typeface="Nunito"/>
                  <a:cs typeface="Nunito"/>
                  <a:sym typeface="Nunito"/>
                </a:rPr>
                <a:t>Carl Kirton</a:t>
              </a:r>
              <a:r>
                <a:rPr lang="en-US" sz="1200" i="1">
                  <a:latin typeface="Nunito"/>
                  <a:ea typeface="Nunito"/>
                  <a:cs typeface="Nunito"/>
                  <a:sym typeface="Nunito"/>
                </a:rPr>
                <a:t> </a:t>
              </a:r>
              <a:r>
                <a:rPr lang="en-US" sz="1200" i="1" u="none" strike="noStrike">
                  <a:solidFill>
                    <a:srgbClr val="000000"/>
                  </a:solidFill>
                  <a:latin typeface="Nunito"/>
                  <a:ea typeface="Nunito"/>
                  <a:cs typeface="Nunito"/>
                  <a:sym typeface="Nunito"/>
                </a:rPr>
                <a:t>LMA/4462/F/02/031</a:t>
              </a:r>
              <a:endParaRPr sz="1200" i="1">
                <a:solidFill>
                  <a:schemeClr val="dk1"/>
                </a:solidFill>
                <a:latin typeface="Nunito"/>
                <a:ea typeface="Nunito"/>
                <a:cs typeface="Nunito"/>
                <a:sym typeface="Nunito"/>
              </a:endParaRPr>
            </a:p>
          </p:txBody>
        </p:sp>
        <p:pic>
          <p:nvPicPr>
            <p:cNvPr id="317" name="Google Shape;317;p25" descr="A group of people posing for a photo&#10;&#10;Description automatically generated"/>
            <p:cNvPicPr preferRelativeResize="0"/>
            <p:nvPr/>
          </p:nvPicPr>
          <p:blipFill rotWithShape="1">
            <a:blip r:embed="rId7">
              <a:alphaModFix/>
            </a:blip>
            <a:srcRect l="1388" t="941" r="2198"/>
            <a:stretch/>
          </p:blipFill>
          <p:spPr>
            <a:xfrm>
              <a:off x="6886575" y="2171700"/>
              <a:ext cx="5014274" cy="3208275"/>
            </a:xfrm>
            <a:prstGeom prst="rect">
              <a:avLst/>
            </a:prstGeom>
            <a:noFill/>
            <a:ln>
              <a:noFill/>
            </a:ln>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2" name="Google Shape;322;p26"/>
          <p:cNvPicPr preferRelativeResize="0"/>
          <p:nvPr/>
        </p:nvPicPr>
        <p:blipFill rotWithShape="1">
          <a:blip r:embed="rId3">
            <a:alphaModFix/>
          </a:blip>
          <a:srcRect l="13295" t="47850" r="42942" b="38348"/>
          <a:stretch/>
        </p:blipFill>
        <p:spPr>
          <a:xfrm>
            <a:off x="330480" y="317502"/>
            <a:ext cx="4449753" cy="789335"/>
          </a:xfrm>
          <a:prstGeom prst="rect">
            <a:avLst/>
          </a:prstGeom>
          <a:noFill/>
          <a:ln>
            <a:noFill/>
          </a:ln>
        </p:spPr>
      </p:pic>
      <p:grpSp>
        <p:nvGrpSpPr>
          <p:cNvPr id="323" name="Google Shape;323;p26"/>
          <p:cNvGrpSpPr/>
          <p:nvPr/>
        </p:nvGrpSpPr>
        <p:grpSpPr>
          <a:xfrm>
            <a:off x="594550" y="2293420"/>
            <a:ext cx="6096000" cy="2169825"/>
            <a:chOff x="476250" y="4054591"/>
            <a:chExt cx="6096000" cy="2169825"/>
          </a:xfrm>
        </p:grpSpPr>
        <p:sp>
          <p:nvSpPr>
            <p:cNvPr id="324" name="Google Shape;324;p26">
              <a:hlinkClick r:id="rId4"/>
            </p:cNvPr>
            <p:cNvSpPr txBox="1"/>
            <p:nvPr/>
          </p:nvSpPr>
          <p:spPr>
            <a:xfrm>
              <a:off x="476250" y="4054591"/>
              <a:ext cx="6096000" cy="216982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500" b="1" dirty="0">
                <a:solidFill>
                  <a:srgbClr val="00B0F0"/>
                </a:solidFill>
                <a:latin typeface="Arial"/>
                <a:ea typeface="Arial"/>
                <a:cs typeface="Arial"/>
                <a:sym typeface="Arial"/>
              </a:endParaRPr>
            </a:p>
            <a:p>
              <a:pPr marL="0" marR="0" lvl="0" indent="0" algn="l" rtl="0">
                <a:spcBef>
                  <a:spcPts val="0"/>
                </a:spcBef>
                <a:spcAft>
                  <a:spcPts val="0"/>
                </a:spcAft>
                <a:buNone/>
              </a:pPr>
              <a:r>
                <a:rPr lang="en-US" sz="2800" b="1" dirty="0">
                  <a:solidFill>
                    <a:srgbClr val="00B0F0"/>
                  </a:solidFill>
                  <a:latin typeface="Arial"/>
                  <a:ea typeface="Arial"/>
                  <a:cs typeface="Arial"/>
                  <a:sym typeface="Arial"/>
                  <a:hlinkClick r:id="rId4"/>
                </a:rPr>
                <a:t>Listen</a:t>
              </a:r>
              <a:r>
                <a:rPr lang="en-US" sz="2800" b="1" dirty="0">
                  <a:solidFill>
                    <a:srgbClr val="00B0F0"/>
                  </a:solidFill>
                  <a:latin typeface="Arial"/>
                  <a:ea typeface="Arial"/>
                  <a:cs typeface="Arial"/>
                  <a:sym typeface="Arial"/>
                </a:rPr>
                <a:t> </a:t>
              </a:r>
              <a:endParaRPr dirty="0"/>
            </a:p>
            <a:p>
              <a:pPr marL="0" marR="0" lvl="0" indent="0" algn="l" rtl="0">
                <a:spcBef>
                  <a:spcPts val="0"/>
                </a:spcBef>
                <a:spcAft>
                  <a:spcPts val="0"/>
                </a:spcAft>
                <a:buNone/>
              </a:pPr>
              <a:endParaRPr sz="200" b="1" dirty="0">
                <a:solidFill>
                  <a:srgbClr val="00B0F0"/>
                </a:solidFill>
                <a:latin typeface="Arial"/>
                <a:ea typeface="Arial"/>
                <a:cs typeface="Arial"/>
                <a:sym typeface="Arial"/>
              </a:endParaRPr>
            </a:p>
            <a:p>
              <a:pPr marL="0" marR="0" lvl="0" indent="0" algn="l" rtl="0">
                <a:spcBef>
                  <a:spcPts val="0"/>
                </a:spcBef>
                <a:spcAft>
                  <a:spcPts val="0"/>
                </a:spcAft>
                <a:buNone/>
              </a:pPr>
              <a:r>
                <a:rPr lang="en-US" sz="2800" b="1" dirty="0" err="1">
                  <a:solidFill>
                    <a:schemeClr val="dk1"/>
                  </a:solidFill>
                  <a:latin typeface="Arial"/>
                  <a:ea typeface="Arial"/>
                  <a:cs typeface="Arial"/>
                  <a:sym typeface="Arial"/>
                </a:rPr>
                <a:t>Lemn</a:t>
              </a:r>
              <a:r>
                <a:rPr lang="en-US" sz="2800" b="1" dirty="0">
                  <a:solidFill>
                    <a:schemeClr val="dk1"/>
                  </a:solidFill>
                  <a:latin typeface="Arial"/>
                  <a:ea typeface="Arial"/>
                  <a:cs typeface="Arial"/>
                  <a:sym typeface="Arial"/>
                </a:rPr>
                <a:t> </a:t>
              </a:r>
              <a:r>
                <a:rPr lang="en-US" sz="2800" b="1" dirty="0" err="1">
                  <a:solidFill>
                    <a:schemeClr val="dk1"/>
                  </a:solidFill>
                  <a:latin typeface="Arial"/>
                  <a:ea typeface="Arial"/>
                  <a:cs typeface="Arial"/>
                  <a:sym typeface="Arial"/>
                </a:rPr>
                <a:t>Sissay</a:t>
              </a:r>
              <a:r>
                <a:rPr lang="en-US" sz="2800" b="1" dirty="0">
                  <a:solidFill>
                    <a:schemeClr val="dk1"/>
                  </a:solidFill>
                  <a:latin typeface="Arial"/>
                  <a:ea typeface="Arial"/>
                  <a:cs typeface="Arial"/>
                  <a:sym typeface="Arial"/>
                </a:rPr>
                <a:t>: 'African Metaphor'</a:t>
              </a:r>
              <a:endParaRPr sz="3200" b="1" dirty="0">
                <a:solidFill>
                  <a:schemeClr val="dk1"/>
                </a:solidFill>
                <a:latin typeface="Arial"/>
                <a:ea typeface="Arial"/>
                <a:cs typeface="Arial"/>
                <a:sym typeface="Arial"/>
              </a:endParaRPr>
            </a:p>
            <a:p>
              <a:pPr marL="0" marR="0" lvl="0" indent="0" algn="l" rtl="0">
                <a:spcBef>
                  <a:spcPts val="0"/>
                </a:spcBef>
                <a:spcAft>
                  <a:spcPts val="0"/>
                </a:spcAft>
                <a:buNone/>
              </a:pPr>
              <a:r>
                <a:rPr lang="en-US" sz="1800" dirty="0">
                  <a:solidFill>
                    <a:schemeClr val="dk1"/>
                  </a:solidFill>
                  <a:latin typeface="Arial"/>
                  <a:ea typeface="Arial"/>
                  <a:cs typeface="Arial"/>
                  <a:sym typeface="Arial"/>
                </a:rPr>
                <a:t>Speaker: </a:t>
              </a:r>
              <a:r>
                <a:rPr lang="en-US" sz="1800" dirty="0" err="1">
                  <a:solidFill>
                    <a:schemeClr val="dk1"/>
                  </a:solidFill>
                  <a:latin typeface="Arial"/>
                  <a:ea typeface="Arial"/>
                  <a:cs typeface="Arial"/>
                  <a:sym typeface="Arial"/>
                </a:rPr>
                <a:t>Lemn</a:t>
              </a:r>
              <a:r>
                <a:rPr lang="en-US" sz="1800" dirty="0">
                  <a:solidFill>
                    <a:schemeClr val="dk1"/>
                  </a:solidFill>
                  <a:latin typeface="Arial"/>
                  <a:ea typeface="Arial"/>
                  <a:cs typeface="Arial"/>
                  <a:sym typeface="Arial"/>
                </a:rPr>
                <a:t> </a:t>
              </a:r>
              <a:r>
                <a:rPr lang="en-US" sz="1800" dirty="0" err="1">
                  <a:solidFill>
                    <a:schemeClr val="dk1"/>
                  </a:solidFill>
                  <a:latin typeface="Arial"/>
                  <a:ea typeface="Arial"/>
                  <a:cs typeface="Arial"/>
                  <a:sym typeface="Arial"/>
                </a:rPr>
                <a:t>Sissay</a:t>
              </a:r>
              <a:r>
                <a:rPr lang="en-US" sz="1800" dirty="0">
                  <a:solidFill>
                    <a:schemeClr val="dk1"/>
                  </a:solidFill>
                  <a:latin typeface="Arial"/>
                  <a:ea typeface="Arial"/>
                  <a:cs typeface="Arial"/>
                  <a:sym typeface="Arial"/>
                </a:rPr>
                <a:t>, poet, born 1967 </a:t>
              </a:r>
              <a:endParaRPr sz="1800" dirty="0">
                <a:solidFill>
                  <a:schemeClr val="dk1"/>
                </a:solidFill>
                <a:latin typeface="Arial"/>
                <a:ea typeface="Arial"/>
                <a:cs typeface="Arial"/>
                <a:sym typeface="Arial"/>
              </a:endParaRPr>
            </a:p>
            <a:p>
              <a:pPr marL="0" marR="0" lvl="0" indent="0" algn="l" rtl="0">
                <a:spcBef>
                  <a:spcPts val="0"/>
                </a:spcBef>
                <a:spcAft>
                  <a:spcPts val="0"/>
                </a:spcAft>
                <a:buNone/>
              </a:pPr>
              <a:r>
                <a:rPr lang="en-US" sz="1800" dirty="0">
                  <a:solidFill>
                    <a:schemeClr val="dk1"/>
                  </a:solidFill>
                  <a:latin typeface="Arial"/>
                  <a:ea typeface="Arial"/>
                  <a:cs typeface="Arial"/>
                  <a:sym typeface="Arial"/>
                </a:rPr>
                <a:t>Archive: Bogle </a:t>
              </a:r>
              <a:r>
                <a:rPr lang="en-US" sz="1800" dirty="0" err="1">
                  <a:solidFill>
                    <a:schemeClr val="dk1"/>
                  </a:solidFill>
                  <a:latin typeface="Arial"/>
                  <a:ea typeface="Arial"/>
                  <a:cs typeface="Arial"/>
                  <a:sym typeface="Arial"/>
                </a:rPr>
                <a:t>L'Ouverture</a:t>
              </a:r>
              <a:r>
                <a:rPr lang="en-US" sz="1800" dirty="0">
                  <a:solidFill>
                    <a:schemeClr val="dk1"/>
                  </a:solidFill>
                  <a:latin typeface="Arial"/>
                  <a:ea typeface="Arial"/>
                  <a:cs typeface="Arial"/>
                  <a:sym typeface="Arial"/>
                </a:rPr>
                <a:t> Publications LMA004/3</a:t>
              </a:r>
              <a:br>
                <a:rPr lang="en-US" sz="1800" dirty="0">
                  <a:solidFill>
                    <a:schemeClr val="dk1"/>
                  </a:solidFill>
                  <a:latin typeface="Arial"/>
                  <a:ea typeface="Arial"/>
                  <a:cs typeface="Arial"/>
                  <a:sym typeface="Arial"/>
                </a:rPr>
              </a:br>
              <a:r>
                <a:rPr lang="en-US" sz="1800" dirty="0">
                  <a:solidFill>
                    <a:schemeClr val="dk1"/>
                  </a:solidFill>
                  <a:latin typeface="Arial"/>
                  <a:ea typeface="Arial"/>
                  <a:cs typeface="Arial"/>
                  <a:sym typeface="Arial"/>
                </a:rPr>
                <a:t>Event: 'Wailing The Dead To Sleep' book launch, National Poetry </a:t>
              </a:r>
              <a:r>
                <a:rPr lang="en-US" sz="1800" dirty="0">
                  <a:solidFill>
                    <a:schemeClr val="dk1"/>
                  </a:solidFill>
                  <a:latin typeface="Arial"/>
                  <a:ea typeface="Arial"/>
                  <a:cs typeface="Arial"/>
                  <a:sym typeface="Arial"/>
                  <a:hlinkClick r:id="rId4"/>
                </a:rPr>
                <a:t>Centre</a:t>
              </a:r>
              <a:r>
                <a:rPr lang="en-US" sz="1800" dirty="0">
                  <a:solidFill>
                    <a:schemeClr val="dk1"/>
                  </a:solidFill>
                  <a:latin typeface="Arial"/>
                  <a:ea typeface="Arial"/>
                  <a:cs typeface="Arial"/>
                  <a:sym typeface="Arial"/>
                </a:rPr>
                <a:t>, Earls Court Square, London, 1988</a:t>
              </a:r>
              <a:endParaRPr sz="1800" dirty="0">
                <a:solidFill>
                  <a:schemeClr val="dk1"/>
                </a:solidFill>
                <a:latin typeface="Arial"/>
                <a:ea typeface="Arial"/>
                <a:cs typeface="Arial"/>
                <a:sym typeface="Arial"/>
              </a:endParaRPr>
            </a:p>
          </p:txBody>
        </p:sp>
        <p:pic>
          <p:nvPicPr>
            <p:cNvPr id="325" name="Google Shape;325;p26" descr="Voice with solid fill">
              <a:hlinkClick r:id="rId4"/>
            </p:cNvPr>
            <p:cNvPicPr preferRelativeResize="0"/>
            <p:nvPr/>
          </p:nvPicPr>
          <p:blipFill rotWithShape="1">
            <a:blip r:embed="rId5">
              <a:alphaModFix/>
            </a:blip>
            <a:srcRect/>
            <a:stretch/>
          </p:blipFill>
          <p:spPr>
            <a:xfrm>
              <a:off x="1683637" y="4054591"/>
              <a:ext cx="723902" cy="723902"/>
            </a:xfrm>
            <a:prstGeom prst="rect">
              <a:avLst/>
            </a:prstGeom>
            <a:noFill/>
            <a:ln>
              <a:noFill/>
            </a:ln>
          </p:spPr>
        </p:pic>
      </p:grpSp>
      <p:pic>
        <p:nvPicPr>
          <p:cNvPr id="326" name="Google Shape;326;p26"/>
          <p:cNvPicPr preferRelativeResize="0"/>
          <p:nvPr/>
        </p:nvPicPr>
        <p:blipFill rotWithShape="1">
          <a:blip r:embed="rId6">
            <a:alphaModFix/>
          </a:blip>
          <a:srcRect l="24485" t="46287" r="43607" b="37562"/>
          <a:stretch/>
        </p:blipFill>
        <p:spPr>
          <a:xfrm>
            <a:off x="9320657" y="189359"/>
            <a:ext cx="2785673" cy="793143"/>
          </a:xfrm>
          <a:prstGeom prst="rect">
            <a:avLst/>
          </a:prstGeom>
          <a:noFill/>
          <a:ln>
            <a:noFill/>
          </a:ln>
        </p:spPr>
      </p:pic>
      <p:pic>
        <p:nvPicPr>
          <p:cNvPr id="327" name="Google Shape;327;p26"/>
          <p:cNvPicPr preferRelativeResize="0"/>
          <p:nvPr/>
        </p:nvPicPr>
        <p:blipFill rotWithShape="1">
          <a:blip r:embed="rId7">
            <a:alphaModFix/>
          </a:blip>
          <a:srcRect l="2430" t="2223" r="2240" b="1954"/>
          <a:stretch/>
        </p:blipFill>
        <p:spPr>
          <a:xfrm>
            <a:off x="7484700" y="1190750"/>
            <a:ext cx="3225177" cy="4763000"/>
          </a:xfrm>
          <a:prstGeom prst="rect">
            <a:avLst/>
          </a:prstGeom>
          <a:noFill/>
          <a:ln>
            <a:noFill/>
          </a:ln>
        </p:spPr>
      </p:pic>
      <p:sp>
        <p:nvSpPr>
          <p:cNvPr id="328" name="Google Shape;328;p26"/>
          <p:cNvSpPr txBox="1"/>
          <p:nvPr/>
        </p:nvSpPr>
        <p:spPr>
          <a:xfrm>
            <a:off x="7377275" y="6018750"/>
            <a:ext cx="4011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i="1">
                <a:solidFill>
                  <a:schemeClr val="dk1"/>
                </a:solidFill>
                <a:latin typeface="Nunito"/>
                <a:ea typeface="Nunito"/>
                <a:cs typeface="Nunito"/>
                <a:sym typeface="Nunito"/>
              </a:rPr>
              <a:t>Lemn Sissay. Copyright: The Guardian. </a:t>
            </a:r>
            <a:br>
              <a:rPr lang="en-US" sz="1200" i="1">
                <a:solidFill>
                  <a:schemeClr val="dk1"/>
                </a:solidFill>
                <a:latin typeface="Nunito"/>
                <a:ea typeface="Nunito"/>
                <a:cs typeface="Nunito"/>
                <a:sym typeface="Nunito"/>
              </a:rPr>
            </a:br>
            <a:r>
              <a:rPr lang="en-US" sz="1200" i="1">
                <a:solidFill>
                  <a:schemeClr val="dk1"/>
                </a:solidFill>
                <a:latin typeface="Nunito"/>
                <a:ea typeface="Nunito"/>
                <a:cs typeface="Nunito"/>
                <a:sym typeface="Nunito"/>
              </a:rPr>
              <a:t>Photographer: Don Mcphee. LMA/4462/F/03/018/1</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3"/>
          <p:cNvPicPr preferRelativeResize="0"/>
          <p:nvPr/>
        </p:nvPicPr>
        <p:blipFill rotWithShape="1">
          <a:blip r:embed="rId3">
            <a:alphaModFix/>
          </a:blip>
          <a:srcRect l="13295" t="47850" r="42942" b="38348"/>
          <a:stretch/>
        </p:blipFill>
        <p:spPr>
          <a:xfrm>
            <a:off x="316410" y="317502"/>
            <a:ext cx="4449753" cy="789335"/>
          </a:xfrm>
          <a:prstGeom prst="rect">
            <a:avLst/>
          </a:prstGeom>
          <a:noFill/>
          <a:ln>
            <a:noFill/>
          </a:ln>
        </p:spPr>
      </p:pic>
      <p:pic>
        <p:nvPicPr>
          <p:cNvPr id="109" name="Google Shape;109;p3"/>
          <p:cNvPicPr preferRelativeResize="0"/>
          <p:nvPr/>
        </p:nvPicPr>
        <p:blipFill rotWithShape="1">
          <a:blip r:embed="rId4">
            <a:alphaModFix/>
          </a:blip>
          <a:srcRect l="24707" t="43726" r="34190" b="39137"/>
          <a:stretch/>
        </p:blipFill>
        <p:spPr>
          <a:xfrm>
            <a:off x="8542347" y="317502"/>
            <a:ext cx="3230553" cy="757114"/>
          </a:xfrm>
          <a:prstGeom prst="rect">
            <a:avLst/>
          </a:prstGeom>
          <a:noFill/>
          <a:ln>
            <a:noFill/>
          </a:ln>
        </p:spPr>
      </p:pic>
      <p:grpSp>
        <p:nvGrpSpPr>
          <p:cNvPr id="110" name="Google Shape;110;p3"/>
          <p:cNvGrpSpPr/>
          <p:nvPr/>
        </p:nvGrpSpPr>
        <p:grpSpPr>
          <a:xfrm>
            <a:off x="357200" y="1398244"/>
            <a:ext cx="3559918" cy="4942806"/>
            <a:chOff x="357200" y="1398244"/>
            <a:chExt cx="3559918" cy="4942806"/>
          </a:xfrm>
        </p:grpSpPr>
        <p:sp>
          <p:nvSpPr>
            <p:cNvPr id="111" name="Google Shape;111;p3"/>
            <p:cNvSpPr txBox="1"/>
            <p:nvPr/>
          </p:nvSpPr>
          <p:spPr>
            <a:xfrm>
              <a:off x="357200" y="5817850"/>
              <a:ext cx="35598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1" u="none" strike="noStrike" cap="none">
                  <a:solidFill>
                    <a:srgbClr val="000000"/>
                  </a:solidFill>
                  <a:latin typeface="Nunito"/>
                  <a:ea typeface="Nunito"/>
                  <a:cs typeface="Nunito"/>
                  <a:sym typeface="Nunito"/>
                </a:rPr>
                <a:t>Image Credit:</a:t>
              </a:r>
              <a:r>
                <a:rPr lang="en-US" i="1">
                  <a:latin typeface="Nunito"/>
                  <a:ea typeface="Nunito"/>
                  <a:cs typeface="Nunito"/>
                  <a:sym typeface="Nunito"/>
                </a:rPr>
                <a:t> </a:t>
              </a:r>
              <a:r>
                <a:rPr lang="en-US" sz="1400" b="0" i="1" u="none" strike="noStrike" cap="none">
                  <a:solidFill>
                    <a:srgbClr val="000000"/>
                  </a:solidFill>
                  <a:latin typeface="Nunito"/>
                  <a:ea typeface="Nunito"/>
                  <a:cs typeface="Nunito"/>
                  <a:sym typeface="Nunito"/>
                </a:rPr>
                <a:t>LMA/4462/M/03/005/Poster</a:t>
              </a:r>
              <a:endParaRPr/>
            </a:p>
          </p:txBody>
        </p:sp>
        <p:pic>
          <p:nvPicPr>
            <p:cNvPr id="112" name="Google Shape;112;p3"/>
            <p:cNvPicPr preferRelativeResize="0"/>
            <p:nvPr/>
          </p:nvPicPr>
          <p:blipFill rotWithShape="1">
            <a:blip r:embed="rId5">
              <a:alphaModFix/>
            </a:blip>
            <a:srcRect/>
            <a:stretch/>
          </p:blipFill>
          <p:spPr>
            <a:xfrm>
              <a:off x="421443" y="1398244"/>
              <a:ext cx="3495675" cy="4419600"/>
            </a:xfrm>
            <a:prstGeom prst="rect">
              <a:avLst/>
            </a:prstGeom>
            <a:noFill/>
            <a:ln>
              <a:noFill/>
            </a:ln>
          </p:spPr>
        </p:pic>
      </p:grpSp>
      <p:sp>
        <p:nvSpPr>
          <p:cNvPr id="113" name="Google Shape;113;p3"/>
          <p:cNvSpPr txBox="1"/>
          <p:nvPr/>
        </p:nvSpPr>
        <p:spPr>
          <a:xfrm>
            <a:off x="4467224" y="1398243"/>
            <a:ext cx="7191375" cy="387798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i="0" u="none" strike="noStrike" dirty="0">
                <a:solidFill>
                  <a:srgbClr val="000000"/>
                </a:solidFill>
                <a:latin typeface="Arial"/>
                <a:ea typeface="Arial"/>
                <a:cs typeface="Arial"/>
                <a:sym typeface="Arial"/>
              </a:rPr>
              <a:t>Jessica and Eric Huntley</a:t>
            </a:r>
            <a:endParaRPr dirty="0"/>
          </a:p>
          <a:p>
            <a:pPr marL="0" marR="0" lvl="0" indent="0" algn="l" rtl="0">
              <a:spcBef>
                <a:spcPts val="2400"/>
              </a:spcBef>
              <a:spcAft>
                <a:spcPts val="0"/>
              </a:spcAft>
              <a:buNone/>
            </a:pPr>
            <a:r>
              <a:rPr lang="en-US" sz="1800" b="0" i="0" u="none" strike="noStrike" dirty="0">
                <a:solidFill>
                  <a:srgbClr val="000000"/>
                </a:solidFill>
                <a:latin typeface="Arial"/>
                <a:ea typeface="Arial"/>
                <a:cs typeface="Arial"/>
                <a:sym typeface="Arial"/>
              </a:rPr>
              <a:t>Jessica and Eric Huntley were prominent black political activists. They played an active role in the British </a:t>
            </a:r>
            <a:r>
              <a:rPr lang="en-US" sz="1800" dirty="0"/>
              <a:t>African-Caribbean</a:t>
            </a:r>
            <a:r>
              <a:rPr lang="en-US" sz="1800" b="0" i="0" u="none" strike="noStrike" dirty="0">
                <a:solidFill>
                  <a:srgbClr val="000000"/>
                </a:solidFill>
                <a:latin typeface="Arial"/>
                <a:ea typeface="Arial"/>
                <a:cs typeface="Arial"/>
                <a:sym typeface="Arial"/>
              </a:rPr>
              <a:t> community from their first arrival in England in 1956. </a:t>
            </a:r>
            <a:endParaRPr sz="1800" b="0" dirty="0">
              <a:solidFill>
                <a:schemeClr val="dk1"/>
              </a:solidFill>
              <a:latin typeface="Arial"/>
              <a:ea typeface="Arial"/>
              <a:cs typeface="Arial"/>
              <a:sym typeface="Arial"/>
            </a:endParaRPr>
          </a:p>
          <a:p>
            <a:pPr>
              <a:spcBef>
                <a:spcPts val="2400"/>
              </a:spcBef>
            </a:pPr>
            <a:r>
              <a:rPr lang="en-US" sz="1800" b="0" i="0" u="none" strike="noStrike" dirty="0">
                <a:solidFill>
                  <a:srgbClr val="000000"/>
                </a:solidFill>
                <a:latin typeface="Arial"/>
                <a:ea typeface="Arial"/>
                <a:cs typeface="Arial"/>
                <a:sym typeface="Arial"/>
              </a:rPr>
              <a:t>At this time</a:t>
            </a:r>
            <a:r>
              <a:rPr lang="en-US" sz="1800" dirty="0"/>
              <a:t>,</a:t>
            </a:r>
            <a:r>
              <a:rPr lang="en-US" sz="1800" b="0" i="0" u="none" strike="noStrike" dirty="0">
                <a:solidFill>
                  <a:srgbClr val="000000"/>
                </a:solidFill>
                <a:latin typeface="Arial"/>
                <a:ea typeface="Arial"/>
                <a:cs typeface="Arial"/>
                <a:sym typeface="Arial"/>
              </a:rPr>
              <a:t> books by black authors or written with a sympathetic view of black people’s history and culture were extremely rare in mainstream bookshops in the UK.</a:t>
            </a:r>
            <a:r>
              <a:rPr lang="en-US" sz="1800" dirty="0"/>
              <a:t> </a:t>
            </a:r>
            <a:endParaRPr/>
          </a:p>
          <a:p>
            <a:pPr marL="0" marR="0" lvl="0" indent="0" algn="l" rtl="0">
              <a:spcBef>
                <a:spcPts val="2400"/>
              </a:spcBef>
              <a:spcAft>
                <a:spcPts val="0"/>
              </a:spcAft>
              <a:buNone/>
            </a:pPr>
            <a:r>
              <a:rPr lang="en-US" sz="1800" b="0" i="0" u="none" strike="noStrike" dirty="0">
                <a:solidFill>
                  <a:srgbClr val="000000"/>
                </a:solidFill>
                <a:latin typeface="Arial"/>
                <a:ea typeface="Arial"/>
                <a:cs typeface="Arial"/>
                <a:sym typeface="Arial"/>
              </a:rPr>
              <a:t>In 1969 the </a:t>
            </a:r>
            <a:r>
              <a:rPr lang="en-US" sz="1800" b="0" i="0" u="none" strike="noStrike" dirty="0" err="1">
                <a:solidFill>
                  <a:srgbClr val="000000"/>
                </a:solidFill>
                <a:latin typeface="Arial"/>
                <a:ea typeface="Arial"/>
                <a:cs typeface="Arial"/>
                <a:sym typeface="Arial"/>
              </a:rPr>
              <a:t>Huntleys</a:t>
            </a:r>
            <a:r>
              <a:rPr lang="en-US" sz="1800" b="0" i="0" u="none" strike="noStrike" dirty="0">
                <a:solidFill>
                  <a:srgbClr val="000000"/>
                </a:solidFill>
                <a:latin typeface="Arial"/>
                <a:ea typeface="Arial"/>
                <a:cs typeface="Arial"/>
                <a:sym typeface="Arial"/>
              </a:rPr>
              <a:t> set up a company called </a:t>
            </a:r>
            <a:r>
              <a:rPr lang="en-US" sz="1800" b="1" i="0" u="none" strike="noStrike" dirty="0">
                <a:solidFill>
                  <a:srgbClr val="000000"/>
                </a:solidFill>
                <a:latin typeface="Arial"/>
                <a:ea typeface="Arial"/>
                <a:cs typeface="Arial"/>
                <a:sym typeface="Arial"/>
              </a:rPr>
              <a:t>Bogle-</a:t>
            </a:r>
            <a:r>
              <a:rPr lang="en-US" sz="1800" b="1" i="0" u="none" strike="noStrike" dirty="0" err="1">
                <a:solidFill>
                  <a:srgbClr val="000000"/>
                </a:solidFill>
                <a:latin typeface="Arial"/>
                <a:ea typeface="Arial"/>
                <a:cs typeface="Arial"/>
                <a:sym typeface="Arial"/>
              </a:rPr>
              <a:t>L'Ouverture</a:t>
            </a:r>
            <a:r>
              <a:rPr lang="en-US" sz="1800" b="1" i="0" u="none" strike="noStrike" dirty="0">
                <a:solidFill>
                  <a:srgbClr val="000000"/>
                </a:solidFill>
                <a:latin typeface="Arial"/>
                <a:ea typeface="Arial"/>
                <a:cs typeface="Arial"/>
                <a:sym typeface="Arial"/>
              </a:rPr>
              <a:t> Publications</a:t>
            </a:r>
            <a:r>
              <a:rPr lang="en-US" sz="1800" b="0" i="0" u="none" strike="noStrike" dirty="0">
                <a:solidFill>
                  <a:srgbClr val="000000"/>
                </a:solidFill>
                <a:latin typeface="Arial"/>
                <a:ea typeface="Arial"/>
                <a:cs typeface="Arial"/>
                <a:sym typeface="Arial"/>
              </a:rPr>
              <a:t> and opened their own bookshop in </a:t>
            </a:r>
            <a:r>
              <a:rPr lang="en-US" sz="1800" b="0" i="0" u="none" strike="noStrike" dirty="0" err="1">
                <a:solidFill>
                  <a:srgbClr val="000000"/>
                </a:solidFill>
                <a:latin typeface="Arial"/>
                <a:ea typeface="Arial"/>
                <a:cs typeface="Arial"/>
                <a:sym typeface="Arial"/>
              </a:rPr>
              <a:t>Ealing</a:t>
            </a:r>
            <a:r>
              <a:rPr lang="en-US" sz="1800" b="0" i="0" u="none" strike="noStrike" dirty="0">
                <a:solidFill>
                  <a:srgbClr val="000000"/>
                </a:solidFill>
                <a:latin typeface="Arial"/>
                <a:ea typeface="Arial"/>
                <a:cs typeface="Arial"/>
                <a:sym typeface="Arial"/>
              </a:rPr>
              <a:t>, west London.</a:t>
            </a:r>
            <a:endParaRPr sz="1800" dirty="0">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p27"/>
          <p:cNvPicPr preferRelativeResize="0"/>
          <p:nvPr/>
        </p:nvPicPr>
        <p:blipFill rotWithShape="1">
          <a:blip r:embed="rId3">
            <a:alphaModFix/>
          </a:blip>
          <a:srcRect l="13295" t="47850" r="42942" b="38348"/>
          <a:stretch/>
        </p:blipFill>
        <p:spPr>
          <a:xfrm>
            <a:off x="330480" y="317502"/>
            <a:ext cx="4449753" cy="789335"/>
          </a:xfrm>
          <a:prstGeom prst="rect">
            <a:avLst/>
          </a:prstGeom>
          <a:noFill/>
          <a:ln>
            <a:noFill/>
          </a:ln>
        </p:spPr>
      </p:pic>
      <p:sp>
        <p:nvSpPr>
          <p:cNvPr id="334" name="Google Shape;334;p27"/>
          <p:cNvSpPr txBox="1"/>
          <p:nvPr/>
        </p:nvSpPr>
        <p:spPr>
          <a:xfrm>
            <a:off x="1781175" y="2107079"/>
            <a:ext cx="9486900" cy="366254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800"/>
              <a:buFont typeface="Arial"/>
              <a:buChar char="-"/>
            </a:pPr>
            <a:r>
              <a:rPr lang="en-US" sz="2800" i="1">
                <a:solidFill>
                  <a:schemeClr val="dk1"/>
                </a:solidFill>
                <a:latin typeface="Arial"/>
                <a:ea typeface="Arial"/>
                <a:cs typeface="Arial"/>
                <a:sym typeface="Arial"/>
              </a:rPr>
              <a:t>What did you feel about the emotion in their speech?</a:t>
            </a:r>
            <a:endParaRPr/>
          </a:p>
          <a:p>
            <a:pPr marL="457200" marR="0" lvl="0" indent="-254000" algn="l" rtl="0">
              <a:spcBef>
                <a:spcPts val="0"/>
              </a:spcBef>
              <a:spcAft>
                <a:spcPts val="0"/>
              </a:spcAft>
              <a:buClr>
                <a:schemeClr val="dk1"/>
              </a:buClr>
              <a:buSzPts val="3200"/>
              <a:buFont typeface="Calibri"/>
              <a:buNone/>
            </a:pPr>
            <a:endParaRPr sz="32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2800"/>
              <a:buFont typeface="Arial"/>
              <a:buChar char="-"/>
            </a:pPr>
            <a:r>
              <a:rPr lang="en-US" sz="2800" i="1">
                <a:solidFill>
                  <a:schemeClr val="dk1"/>
                </a:solidFill>
                <a:latin typeface="Arial"/>
                <a:ea typeface="Arial"/>
                <a:cs typeface="Arial"/>
                <a:sym typeface="Arial"/>
              </a:rPr>
              <a:t>Could you connect with the words?</a:t>
            </a:r>
            <a:endParaRPr/>
          </a:p>
          <a:p>
            <a:pPr marL="457200" marR="0" lvl="0" indent="-254000" algn="l" rtl="0">
              <a:spcBef>
                <a:spcPts val="0"/>
              </a:spcBef>
              <a:spcAft>
                <a:spcPts val="0"/>
              </a:spcAft>
              <a:buClr>
                <a:schemeClr val="dk1"/>
              </a:buClr>
              <a:buSzPts val="3200"/>
              <a:buFont typeface="Calibri"/>
              <a:buNone/>
            </a:pPr>
            <a:endParaRPr sz="3200">
              <a:solidFill>
                <a:schemeClr val="dk1"/>
              </a:solidFill>
              <a:latin typeface="Arial"/>
              <a:ea typeface="Arial"/>
              <a:cs typeface="Arial"/>
              <a:sym typeface="Arial"/>
            </a:endParaRPr>
          </a:p>
          <a:p>
            <a:pPr marL="228600" marR="0" lvl="0" indent="-228600" algn="l" rtl="0">
              <a:spcBef>
                <a:spcPts val="0"/>
              </a:spcBef>
              <a:spcAft>
                <a:spcPts val="0"/>
              </a:spcAft>
              <a:buNone/>
            </a:pPr>
            <a:r>
              <a:rPr lang="en-US" sz="2800">
                <a:solidFill>
                  <a:schemeClr val="dk1"/>
                </a:solidFill>
                <a:latin typeface="Arial"/>
                <a:ea typeface="Arial"/>
                <a:cs typeface="Arial"/>
                <a:sym typeface="Arial"/>
              </a:rPr>
              <a:t>-</a:t>
            </a:r>
            <a:r>
              <a:rPr lang="en-US" sz="1050">
                <a:solidFill>
                  <a:schemeClr val="dk1"/>
                </a:solidFill>
                <a:latin typeface="Arial"/>
                <a:ea typeface="Arial"/>
                <a:cs typeface="Arial"/>
                <a:sym typeface="Arial"/>
              </a:rPr>
              <a:t>       </a:t>
            </a:r>
            <a:r>
              <a:rPr lang="en-US" sz="2800" i="1">
                <a:solidFill>
                  <a:schemeClr val="dk1"/>
                </a:solidFill>
                <a:latin typeface="Arial"/>
                <a:ea typeface="Arial"/>
                <a:cs typeface="Arial"/>
                <a:sym typeface="Arial"/>
              </a:rPr>
              <a:t>Lemn Sissay’s poem includes the line:</a:t>
            </a:r>
            <a:br>
              <a:rPr lang="en-US" sz="3200" i="1">
                <a:solidFill>
                  <a:schemeClr val="dk1"/>
                </a:solidFill>
                <a:latin typeface="Arial"/>
                <a:ea typeface="Arial"/>
                <a:cs typeface="Arial"/>
                <a:sym typeface="Arial"/>
              </a:rPr>
            </a:br>
            <a:r>
              <a:rPr lang="en-US" sz="2800" i="1">
                <a:solidFill>
                  <a:schemeClr val="dk1"/>
                </a:solidFill>
                <a:latin typeface="Arial"/>
                <a:ea typeface="Arial"/>
                <a:cs typeface="Arial"/>
                <a:sym typeface="Arial"/>
              </a:rPr>
              <a:t>‘If you can’t find the illness then you’ll never find the cure.’</a:t>
            </a:r>
            <a:br>
              <a:rPr lang="en-US" sz="3200">
                <a:solidFill>
                  <a:schemeClr val="dk1"/>
                </a:solidFill>
                <a:latin typeface="Arial"/>
                <a:ea typeface="Arial"/>
                <a:cs typeface="Arial"/>
                <a:sym typeface="Arial"/>
              </a:rPr>
            </a:br>
            <a:r>
              <a:rPr lang="en-US" sz="2800" i="1">
                <a:solidFill>
                  <a:schemeClr val="dk1"/>
                </a:solidFill>
                <a:latin typeface="Arial"/>
                <a:ea typeface="Arial"/>
                <a:cs typeface="Arial"/>
                <a:sym typeface="Arial"/>
              </a:rPr>
              <a:t>What do you think the poet is referring to here?</a:t>
            </a:r>
            <a:endParaRPr sz="3200">
              <a:solidFill>
                <a:schemeClr val="dk1"/>
              </a:solidFill>
              <a:latin typeface="Arial"/>
              <a:ea typeface="Arial"/>
              <a:cs typeface="Arial"/>
              <a:sym typeface="Arial"/>
            </a:endParaRPr>
          </a:p>
        </p:txBody>
      </p:sp>
      <p:pic>
        <p:nvPicPr>
          <p:cNvPr id="335" name="Google Shape;335;p27"/>
          <p:cNvPicPr preferRelativeResize="0"/>
          <p:nvPr/>
        </p:nvPicPr>
        <p:blipFill rotWithShape="1">
          <a:blip r:embed="rId4">
            <a:alphaModFix/>
          </a:blip>
          <a:srcRect l="24485" t="46287" r="43607" b="37562"/>
          <a:stretch/>
        </p:blipFill>
        <p:spPr>
          <a:xfrm>
            <a:off x="9320657" y="189359"/>
            <a:ext cx="2785673" cy="793143"/>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1" name="Google Shape;341;p28">
            <a:hlinkClick r:id="rId3"/>
          </p:cNvPr>
          <p:cNvSpPr txBox="1"/>
          <p:nvPr/>
        </p:nvSpPr>
        <p:spPr>
          <a:xfrm>
            <a:off x="846135" y="2157892"/>
            <a:ext cx="6114707" cy="2246769"/>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600" b="1" dirty="0">
              <a:solidFill>
                <a:srgbClr val="00B0F0"/>
              </a:solidFill>
              <a:latin typeface="Arial"/>
              <a:ea typeface="Arial"/>
              <a:cs typeface="Arial"/>
              <a:sym typeface="Arial"/>
            </a:endParaRPr>
          </a:p>
          <a:p>
            <a:pPr marL="0" marR="0" lvl="0" indent="0" algn="l" rtl="0">
              <a:spcBef>
                <a:spcPts val="0"/>
              </a:spcBef>
              <a:spcAft>
                <a:spcPts val="0"/>
              </a:spcAft>
              <a:buNone/>
            </a:pPr>
            <a:r>
              <a:rPr lang="en-US" sz="2400" b="1" dirty="0">
                <a:solidFill>
                  <a:srgbClr val="00B0F0"/>
                </a:solidFill>
                <a:latin typeface="Arial"/>
                <a:ea typeface="Arial"/>
                <a:cs typeface="Arial"/>
                <a:sym typeface="Arial"/>
                <a:hlinkClick r:id="rId3"/>
              </a:rPr>
              <a:t>Listen</a:t>
            </a:r>
            <a:r>
              <a:rPr lang="en-US" sz="2400" b="1" dirty="0">
                <a:solidFill>
                  <a:srgbClr val="00B0F0"/>
                </a:solidFill>
                <a:latin typeface="Arial"/>
                <a:ea typeface="Arial"/>
                <a:cs typeface="Arial"/>
                <a:sym typeface="Arial"/>
              </a:rPr>
              <a:t> </a:t>
            </a:r>
            <a:endParaRPr dirty="0"/>
          </a:p>
          <a:p>
            <a:pPr marL="0" marR="0" lvl="0" indent="0" algn="l" rtl="0">
              <a:spcBef>
                <a:spcPts val="0"/>
              </a:spcBef>
              <a:spcAft>
                <a:spcPts val="0"/>
              </a:spcAft>
              <a:buNone/>
            </a:pPr>
            <a:endParaRPr sz="600" b="1" dirty="0">
              <a:solidFill>
                <a:srgbClr val="00B0F0"/>
              </a:solidFill>
              <a:latin typeface="Arial"/>
              <a:ea typeface="Arial"/>
              <a:cs typeface="Arial"/>
              <a:sym typeface="Arial"/>
            </a:endParaRPr>
          </a:p>
          <a:p>
            <a:pPr marL="0" marR="0" lvl="0" indent="0" algn="l" rtl="0">
              <a:spcBef>
                <a:spcPts val="0"/>
              </a:spcBef>
              <a:spcAft>
                <a:spcPts val="0"/>
              </a:spcAft>
              <a:buNone/>
            </a:pPr>
            <a:r>
              <a:rPr lang="en-US" sz="2800" b="1" dirty="0">
                <a:solidFill>
                  <a:schemeClr val="dk1"/>
                </a:solidFill>
                <a:latin typeface="Arial"/>
                <a:ea typeface="Arial"/>
                <a:cs typeface="Arial"/>
                <a:sym typeface="Arial"/>
              </a:rPr>
              <a:t>John </a:t>
            </a:r>
            <a:r>
              <a:rPr lang="en-US" sz="2800" b="1" dirty="0" err="1">
                <a:solidFill>
                  <a:schemeClr val="dk1"/>
                </a:solidFill>
                <a:latin typeface="Arial"/>
                <a:ea typeface="Arial"/>
                <a:cs typeface="Arial"/>
                <a:sym typeface="Arial"/>
              </a:rPr>
              <a:t>Agard</a:t>
            </a:r>
            <a:r>
              <a:rPr lang="en-US" sz="2800" b="1" dirty="0">
                <a:solidFill>
                  <a:schemeClr val="dk1"/>
                </a:solidFill>
                <a:latin typeface="Arial"/>
                <a:ea typeface="Arial"/>
                <a:cs typeface="Arial"/>
                <a:sym typeface="Arial"/>
              </a:rPr>
              <a:t>: ‘</a:t>
            </a:r>
            <a:r>
              <a:rPr lang="en-US" sz="2800" b="1" dirty="0" err="1">
                <a:solidFill>
                  <a:schemeClr val="dk1"/>
                </a:solidFill>
                <a:latin typeface="Arial"/>
                <a:ea typeface="Arial"/>
                <a:cs typeface="Arial"/>
                <a:sym typeface="Arial"/>
              </a:rPr>
              <a:t>Everytime</a:t>
            </a:r>
            <a:r>
              <a:rPr lang="en-US" sz="2800" b="1" dirty="0">
                <a:solidFill>
                  <a:schemeClr val="dk1"/>
                </a:solidFill>
                <a:latin typeface="Arial"/>
                <a:ea typeface="Arial"/>
                <a:cs typeface="Arial"/>
                <a:sym typeface="Arial"/>
              </a:rPr>
              <a:t> I Talk Me Talk’</a:t>
            </a:r>
            <a:endParaRPr dirty="0"/>
          </a:p>
          <a:p>
            <a:pPr marL="0" marR="0" lvl="0" indent="0" algn="l" rtl="0">
              <a:spcBef>
                <a:spcPts val="0"/>
              </a:spcBef>
              <a:spcAft>
                <a:spcPts val="0"/>
              </a:spcAft>
              <a:buNone/>
            </a:pPr>
            <a:r>
              <a:rPr lang="en-US" sz="1600" dirty="0">
                <a:solidFill>
                  <a:schemeClr val="dk1"/>
                </a:solidFill>
                <a:latin typeface="Arial"/>
                <a:ea typeface="Arial"/>
                <a:cs typeface="Arial"/>
                <a:sym typeface="Arial"/>
              </a:rPr>
              <a:t>Speaker: John </a:t>
            </a:r>
            <a:r>
              <a:rPr lang="en-US" sz="1600" dirty="0" err="1">
                <a:solidFill>
                  <a:schemeClr val="dk1"/>
                </a:solidFill>
                <a:latin typeface="Arial"/>
                <a:ea typeface="Arial"/>
                <a:cs typeface="Arial"/>
                <a:sym typeface="Arial"/>
              </a:rPr>
              <a:t>Agard</a:t>
            </a:r>
            <a:r>
              <a:rPr lang="en-US" sz="1600" dirty="0">
                <a:solidFill>
                  <a:schemeClr val="dk1"/>
                </a:solidFill>
                <a:latin typeface="Arial"/>
                <a:ea typeface="Arial"/>
                <a:cs typeface="Arial"/>
                <a:sym typeface="Arial"/>
              </a:rPr>
              <a:t>, playwright, born 1949 </a:t>
            </a:r>
            <a:endParaRPr sz="2800" dirty="0">
              <a:solidFill>
                <a:schemeClr val="dk1"/>
              </a:solidFill>
              <a:latin typeface="Arial"/>
              <a:ea typeface="Arial"/>
              <a:cs typeface="Arial"/>
              <a:sym typeface="Arial"/>
            </a:endParaRPr>
          </a:p>
          <a:p>
            <a:pPr marL="0" marR="0" lvl="0" indent="0" algn="l" rtl="0">
              <a:spcBef>
                <a:spcPts val="0"/>
              </a:spcBef>
              <a:spcAft>
                <a:spcPts val="0"/>
              </a:spcAft>
              <a:buNone/>
            </a:pPr>
            <a:r>
              <a:rPr lang="en-US" sz="1600" dirty="0">
                <a:solidFill>
                  <a:schemeClr val="dk1"/>
                </a:solidFill>
                <a:latin typeface="Arial"/>
                <a:ea typeface="Arial"/>
                <a:cs typeface="Arial"/>
                <a:sym typeface="Arial"/>
              </a:rPr>
              <a:t>Archive: Bogle </a:t>
            </a:r>
            <a:r>
              <a:rPr lang="en-US" sz="1600" dirty="0" err="1">
                <a:solidFill>
                  <a:schemeClr val="dk1"/>
                </a:solidFill>
                <a:latin typeface="Arial"/>
                <a:ea typeface="Arial"/>
                <a:cs typeface="Arial"/>
                <a:sym typeface="Arial"/>
              </a:rPr>
              <a:t>L'Ouverture</a:t>
            </a:r>
            <a:r>
              <a:rPr lang="en-US" sz="1600" dirty="0">
                <a:solidFill>
                  <a:schemeClr val="dk1"/>
                </a:solidFill>
                <a:latin typeface="Arial"/>
                <a:ea typeface="Arial"/>
                <a:cs typeface="Arial"/>
                <a:sym typeface="Arial"/>
              </a:rPr>
              <a:t> Publications LMA004/8 S2</a:t>
            </a:r>
            <a:br>
              <a:rPr lang="en-US" sz="1600" dirty="0">
                <a:solidFill>
                  <a:schemeClr val="dk1"/>
                </a:solidFill>
                <a:latin typeface="Arial"/>
                <a:ea typeface="Arial"/>
                <a:cs typeface="Arial"/>
                <a:sym typeface="Arial"/>
              </a:rPr>
            </a:br>
            <a:r>
              <a:rPr lang="en-US" sz="1600" dirty="0">
                <a:solidFill>
                  <a:schemeClr val="dk1"/>
                </a:solidFill>
                <a:latin typeface="Arial"/>
                <a:ea typeface="Arial"/>
                <a:cs typeface="Arial"/>
                <a:sym typeface="Arial"/>
              </a:rPr>
              <a:t>Event: John </a:t>
            </a:r>
            <a:r>
              <a:rPr lang="en-US" sz="1600" dirty="0" err="1">
                <a:solidFill>
                  <a:schemeClr val="dk1"/>
                </a:solidFill>
                <a:latin typeface="Arial"/>
                <a:ea typeface="Arial"/>
                <a:cs typeface="Arial"/>
                <a:sym typeface="Arial"/>
              </a:rPr>
              <a:t>Agard</a:t>
            </a:r>
            <a:r>
              <a:rPr lang="en-US" sz="1600" dirty="0">
                <a:solidFill>
                  <a:schemeClr val="dk1"/>
                </a:solidFill>
                <a:latin typeface="Arial"/>
                <a:ea typeface="Arial"/>
                <a:cs typeface="Arial"/>
                <a:sym typeface="Arial"/>
              </a:rPr>
              <a:t> reads a poem about pidgin English, 1983</a:t>
            </a:r>
            <a:endParaRPr sz="2800" dirty="0">
              <a:solidFill>
                <a:schemeClr val="dk1"/>
              </a:solidFill>
              <a:latin typeface="Arial"/>
              <a:ea typeface="Arial"/>
              <a:cs typeface="Arial"/>
              <a:sym typeface="Arial"/>
            </a:endParaRPr>
          </a:p>
        </p:txBody>
      </p:sp>
      <p:pic>
        <p:nvPicPr>
          <p:cNvPr id="340" name="Google Shape;340;p28"/>
          <p:cNvPicPr preferRelativeResize="0"/>
          <p:nvPr/>
        </p:nvPicPr>
        <p:blipFill rotWithShape="1">
          <a:blip r:embed="rId4">
            <a:alphaModFix/>
          </a:blip>
          <a:srcRect l="13295" t="47850" r="42942" b="38348"/>
          <a:stretch/>
        </p:blipFill>
        <p:spPr>
          <a:xfrm>
            <a:off x="330480" y="317502"/>
            <a:ext cx="4449753" cy="789335"/>
          </a:xfrm>
          <a:prstGeom prst="rect">
            <a:avLst/>
          </a:prstGeom>
          <a:noFill/>
          <a:ln>
            <a:noFill/>
          </a:ln>
        </p:spPr>
      </p:pic>
      <p:sp>
        <p:nvSpPr>
          <p:cNvPr id="342" name="Google Shape;342;p28"/>
          <p:cNvSpPr txBox="1"/>
          <p:nvPr/>
        </p:nvSpPr>
        <p:spPr>
          <a:xfrm>
            <a:off x="846135" y="1228085"/>
            <a:ext cx="330861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dk1"/>
                </a:solidFill>
                <a:latin typeface="Calibri"/>
                <a:ea typeface="Calibri"/>
                <a:cs typeface="Calibri"/>
                <a:sym typeface="Calibri"/>
              </a:rPr>
              <a:t>Jigsaw Activity</a:t>
            </a:r>
            <a:endParaRPr/>
          </a:p>
        </p:txBody>
      </p:sp>
      <p:sp>
        <p:nvSpPr>
          <p:cNvPr id="343" name="Google Shape;343;p28"/>
          <p:cNvSpPr txBox="1"/>
          <p:nvPr/>
        </p:nvSpPr>
        <p:spPr>
          <a:xfrm>
            <a:off x="757575" y="4626575"/>
            <a:ext cx="10789500" cy="1922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000000"/>
                </a:solidFill>
                <a:latin typeface="Arial"/>
                <a:ea typeface="Arial"/>
                <a:cs typeface="Arial"/>
                <a:sym typeface="Arial"/>
              </a:rPr>
              <a:t>Pidgin is a mixture of English and local languages which enables people who do not share a common language to communicate. In this poem, John Agard refers to a phrase by communication theorist Marshall McLuhan ‘the medium is the message’, meaning that the medium through which we choose to communicate holds as much power as the message itself. </a:t>
            </a:r>
            <a:endParaRPr sz="2000">
              <a:solidFill>
                <a:schemeClr val="dk1"/>
              </a:solidFill>
              <a:latin typeface="Arial"/>
              <a:ea typeface="Arial"/>
              <a:cs typeface="Arial"/>
              <a:sym typeface="Arial"/>
            </a:endParaRPr>
          </a:p>
          <a:p>
            <a:pPr marL="0" marR="0" lvl="0" indent="0" algn="l" rtl="0">
              <a:spcBef>
                <a:spcPts val="0"/>
              </a:spcBef>
              <a:spcAft>
                <a:spcPts val="0"/>
              </a:spcAft>
              <a:buNone/>
            </a:pPr>
            <a:r>
              <a:rPr lang="en-US" sz="1800" b="1">
                <a:solidFill>
                  <a:srgbClr val="000000"/>
                </a:solidFill>
                <a:latin typeface="Arial"/>
                <a:ea typeface="Arial"/>
                <a:cs typeface="Arial"/>
                <a:sym typeface="Arial"/>
              </a:rPr>
              <a:t> </a:t>
            </a:r>
            <a:endParaRPr sz="2000">
              <a:solidFill>
                <a:schemeClr val="dk1"/>
              </a:solidFill>
              <a:latin typeface="Arial"/>
              <a:ea typeface="Arial"/>
              <a:cs typeface="Arial"/>
              <a:sym typeface="Arial"/>
            </a:endParaRPr>
          </a:p>
          <a:p>
            <a:pPr marL="0" marR="0" lvl="0" indent="0" algn="l" rtl="0">
              <a:spcBef>
                <a:spcPts val="0"/>
              </a:spcBef>
              <a:spcAft>
                <a:spcPts val="0"/>
              </a:spcAft>
              <a:buNone/>
            </a:pPr>
            <a:r>
              <a:rPr lang="en-US" sz="1800">
                <a:solidFill>
                  <a:schemeClr val="dk1"/>
                </a:solidFill>
                <a:latin typeface="Arial"/>
                <a:ea typeface="Arial"/>
                <a:cs typeface="Arial"/>
                <a:sym typeface="Arial"/>
              </a:rPr>
              <a:t>-</a:t>
            </a:r>
            <a:r>
              <a:rPr lang="en-US" sz="800">
                <a:solidFill>
                  <a:schemeClr val="dk1"/>
                </a:solidFill>
                <a:latin typeface="Arial"/>
                <a:ea typeface="Arial"/>
                <a:cs typeface="Arial"/>
                <a:sym typeface="Arial"/>
              </a:rPr>
              <a:t>        </a:t>
            </a:r>
            <a:r>
              <a:rPr lang="en-US" sz="1800" b="1" i="1">
                <a:solidFill>
                  <a:schemeClr val="dk1"/>
                </a:solidFill>
                <a:latin typeface="Arial"/>
                <a:ea typeface="Arial"/>
                <a:cs typeface="Arial"/>
                <a:sym typeface="Arial"/>
              </a:rPr>
              <a:t>Why do you think the poet uses Pidgin in his poetry to describe experiences of discrimination based on language? </a:t>
            </a:r>
            <a:endParaRPr sz="1800">
              <a:solidFill>
                <a:schemeClr val="dk1"/>
              </a:solidFill>
              <a:latin typeface="Arial"/>
              <a:ea typeface="Arial"/>
              <a:cs typeface="Arial"/>
              <a:sym typeface="Arial"/>
            </a:endParaRPr>
          </a:p>
        </p:txBody>
      </p:sp>
      <p:pic>
        <p:nvPicPr>
          <p:cNvPr id="344" name="Google Shape;344;p28" descr="Voice with solid fill">
            <a:hlinkClick r:id="rId3"/>
          </p:cNvPr>
          <p:cNvPicPr preferRelativeResize="0"/>
          <p:nvPr/>
        </p:nvPicPr>
        <p:blipFill rotWithShape="1">
          <a:blip r:embed="rId5">
            <a:alphaModFix/>
          </a:blip>
          <a:srcRect/>
          <a:stretch/>
        </p:blipFill>
        <p:spPr>
          <a:xfrm>
            <a:off x="1902460" y="2150137"/>
            <a:ext cx="723902" cy="723902"/>
          </a:xfrm>
          <a:prstGeom prst="rect">
            <a:avLst/>
          </a:prstGeom>
          <a:noFill/>
          <a:ln>
            <a:noFill/>
          </a:ln>
        </p:spPr>
      </p:pic>
      <p:pic>
        <p:nvPicPr>
          <p:cNvPr id="345" name="Google Shape;345;p28"/>
          <p:cNvPicPr preferRelativeResize="0"/>
          <p:nvPr/>
        </p:nvPicPr>
        <p:blipFill rotWithShape="1">
          <a:blip r:embed="rId6">
            <a:alphaModFix/>
          </a:blip>
          <a:srcRect l="24485" t="46287" r="43607" b="37562"/>
          <a:stretch/>
        </p:blipFill>
        <p:spPr>
          <a:xfrm>
            <a:off x="9320657" y="189359"/>
            <a:ext cx="2785673" cy="793143"/>
          </a:xfrm>
          <a:prstGeom prst="rect">
            <a:avLst/>
          </a:prstGeom>
          <a:noFill/>
          <a:ln>
            <a:noFill/>
          </a:ln>
        </p:spPr>
      </p:pic>
      <p:grpSp>
        <p:nvGrpSpPr>
          <p:cNvPr id="346" name="Google Shape;346;p28"/>
          <p:cNvGrpSpPr/>
          <p:nvPr/>
        </p:nvGrpSpPr>
        <p:grpSpPr>
          <a:xfrm>
            <a:off x="7219725" y="1228075"/>
            <a:ext cx="5724945" cy="3242825"/>
            <a:chOff x="7569797" y="1384260"/>
            <a:chExt cx="5568471" cy="3122003"/>
          </a:xfrm>
        </p:grpSpPr>
        <p:pic>
          <p:nvPicPr>
            <p:cNvPr id="347" name="Google Shape;347;p28"/>
            <p:cNvPicPr preferRelativeResize="0"/>
            <p:nvPr/>
          </p:nvPicPr>
          <p:blipFill rotWithShape="1">
            <a:blip r:embed="rId7">
              <a:alphaModFix/>
            </a:blip>
            <a:srcRect l="5988" t="10703" r="13197" b="5740"/>
            <a:stretch/>
          </p:blipFill>
          <p:spPr>
            <a:xfrm>
              <a:off x="7569797" y="1384260"/>
              <a:ext cx="2507283" cy="3122003"/>
            </a:xfrm>
            <a:prstGeom prst="rect">
              <a:avLst/>
            </a:prstGeom>
            <a:noFill/>
            <a:ln>
              <a:noFill/>
            </a:ln>
          </p:spPr>
        </p:pic>
        <p:sp>
          <p:nvSpPr>
            <p:cNvPr id="348" name="Google Shape;348;p28"/>
            <p:cNvSpPr txBox="1"/>
            <p:nvPr/>
          </p:nvSpPr>
          <p:spPr>
            <a:xfrm>
              <a:off x="10077068" y="4117291"/>
              <a:ext cx="3061200" cy="325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i="1">
                  <a:solidFill>
                    <a:srgbClr val="000000"/>
                  </a:solidFill>
                  <a:latin typeface="Nunito"/>
                  <a:ea typeface="Nunito"/>
                  <a:cs typeface="Nunito"/>
                  <a:sym typeface="Nunito"/>
                </a:rPr>
                <a:t>Image Credit: </a:t>
              </a:r>
              <a:br>
                <a:rPr lang="en-US" i="1">
                  <a:solidFill>
                    <a:srgbClr val="000000"/>
                  </a:solidFill>
                  <a:latin typeface="Nunito"/>
                  <a:ea typeface="Nunito"/>
                  <a:cs typeface="Nunito"/>
                  <a:sym typeface="Nunito"/>
                </a:rPr>
              </a:br>
              <a:r>
                <a:rPr lang="en-US" i="1">
                  <a:solidFill>
                    <a:srgbClr val="000000"/>
                  </a:solidFill>
                  <a:latin typeface="Nunito"/>
                  <a:ea typeface="Nunito"/>
                  <a:cs typeface="Nunito"/>
                  <a:sym typeface="Nunito"/>
                </a:rPr>
                <a:t>LMA/4462/R/03/002</a:t>
              </a:r>
              <a:endParaRPr>
                <a:latin typeface="Nunito"/>
                <a:ea typeface="Nunito"/>
                <a:cs typeface="Nunito"/>
                <a:sym typeface="Nunito"/>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pic>
        <p:nvPicPr>
          <p:cNvPr id="353" name="Google Shape;353;p29"/>
          <p:cNvPicPr preferRelativeResize="0"/>
          <p:nvPr/>
        </p:nvPicPr>
        <p:blipFill rotWithShape="1">
          <a:blip r:embed="rId3">
            <a:alphaModFix/>
          </a:blip>
          <a:srcRect l="13295" t="47850" r="42942" b="38348"/>
          <a:stretch/>
        </p:blipFill>
        <p:spPr>
          <a:xfrm>
            <a:off x="330480" y="317502"/>
            <a:ext cx="4449753" cy="789335"/>
          </a:xfrm>
          <a:prstGeom prst="rect">
            <a:avLst/>
          </a:prstGeom>
          <a:noFill/>
          <a:ln>
            <a:noFill/>
          </a:ln>
        </p:spPr>
      </p:pic>
      <p:sp>
        <p:nvSpPr>
          <p:cNvPr id="354" name="Google Shape;354;p29">
            <a:hlinkClick r:id="rId4"/>
          </p:cNvPr>
          <p:cNvSpPr txBox="1"/>
          <p:nvPr/>
        </p:nvSpPr>
        <p:spPr>
          <a:xfrm>
            <a:off x="624867" y="2183139"/>
            <a:ext cx="6096000" cy="2062103"/>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600" b="1" dirty="0">
              <a:solidFill>
                <a:srgbClr val="00B0F0"/>
              </a:solidFill>
              <a:latin typeface="Arial"/>
              <a:ea typeface="Arial"/>
              <a:cs typeface="Arial"/>
              <a:sym typeface="Arial"/>
            </a:endParaRPr>
          </a:p>
          <a:p>
            <a:pPr marL="0" marR="0" lvl="0" indent="0" algn="l" rtl="0">
              <a:spcBef>
                <a:spcPts val="0"/>
              </a:spcBef>
              <a:spcAft>
                <a:spcPts val="0"/>
              </a:spcAft>
              <a:buNone/>
            </a:pPr>
            <a:endParaRPr sz="200" b="1" dirty="0">
              <a:solidFill>
                <a:srgbClr val="00B0F0"/>
              </a:solidFill>
              <a:latin typeface="Arial"/>
              <a:ea typeface="Arial"/>
              <a:cs typeface="Arial"/>
              <a:sym typeface="Arial"/>
            </a:endParaRPr>
          </a:p>
          <a:p>
            <a:pPr marL="0" marR="0" lvl="0" indent="0" algn="l" rtl="0">
              <a:spcBef>
                <a:spcPts val="0"/>
              </a:spcBef>
              <a:spcAft>
                <a:spcPts val="0"/>
              </a:spcAft>
              <a:buNone/>
            </a:pPr>
            <a:r>
              <a:rPr lang="en-US" sz="2400" b="1" dirty="0">
                <a:solidFill>
                  <a:srgbClr val="00B0F0"/>
                </a:solidFill>
                <a:latin typeface="Arial"/>
                <a:ea typeface="Arial"/>
                <a:cs typeface="Arial"/>
                <a:sym typeface="Arial"/>
                <a:hlinkClick r:id="rId4"/>
              </a:rPr>
              <a:t>Listen</a:t>
            </a:r>
            <a:r>
              <a:rPr lang="en-US" sz="2400" b="1" dirty="0">
                <a:solidFill>
                  <a:srgbClr val="00B0F0"/>
                </a:solidFill>
                <a:latin typeface="Arial"/>
                <a:ea typeface="Arial"/>
                <a:cs typeface="Arial"/>
                <a:sym typeface="Arial"/>
              </a:rPr>
              <a:t> </a:t>
            </a:r>
            <a:endParaRPr dirty="0"/>
          </a:p>
          <a:p>
            <a:pPr marL="0" marR="0" lvl="0" indent="0" algn="l" rtl="0">
              <a:spcBef>
                <a:spcPts val="0"/>
              </a:spcBef>
              <a:spcAft>
                <a:spcPts val="0"/>
              </a:spcAft>
              <a:buNone/>
            </a:pPr>
            <a:endParaRPr sz="400" b="1" dirty="0">
              <a:solidFill>
                <a:schemeClr val="dk1"/>
              </a:solidFill>
              <a:latin typeface="Arial"/>
              <a:ea typeface="Arial"/>
              <a:cs typeface="Arial"/>
              <a:sym typeface="Arial"/>
            </a:endParaRPr>
          </a:p>
          <a:p>
            <a:pPr marL="0" marR="0" lvl="0" indent="0" algn="l" rtl="0">
              <a:spcBef>
                <a:spcPts val="0"/>
              </a:spcBef>
              <a:spcAft>
                <a:spcPts val="0"/>
              </a:spcAft>
              <a:buNone/>
            </a:pPr>
            <a:r>
              <a:rPr lang="en-US" sz="2800" b="1" dirty="0">
                <a:solidFill>
                  <a:schemeClr val="dk1"/>
                </a:solidFill>
                <a:latin typeface="Arial"/>
                <a:ea typeface="Arial"/>
                <a:cs typeface="Arial"/>
                <a:sym typeface="Arial"/>
              </a:rPr>
              <a:t>Valerie Bloom: '</a:t>
            </a:r>
            <a:r>
              <a:rPr lang="en-US" sz="2800" b="1" dirty="0" err="1">
                <a:solidFill>
                  <a:schemeClr val="dk1"/>
                </a:solidFill>
                <a:latin typeface="Arial"/>
                <a:ea typeface="Arial"/>
                <a:cs typeface="Arial"/>
                <a:sym typeface="Arial"/>
              </a:rPr>
              <a:t>Yuh</a:t>
            </a:r>
            <a:r>
              <a:rPr lang="en-US" sz="2800" b="1" dirty="0">
                <a:solidFill>
                  <a:schemeClr val="dk1"/>
                </a:solidFill>
                <a:latin typeface="Arial"/>
                <a:ea typeface="Arial"/>
                <a:cs typeface="Arial"/>
                <a:sym typeface="Arial"/>
              </a:rPr>
              <a:t> Hear Bout'</a:t>
            </a:r>
            <a:endParaRPr sz="3200" b="1" dirty="0">
              <a:solidFill>
                <a:schemeClr val="dk1"/>
              </a:solidFill>
              <a:latin typeface="Arial"/>
              <a:ea typeface="Arial"/>
              <a:cs typeface="Arial"/>
              <a:sym typeface="Arial"/>
            </a:endParaRPr>
          </a:p>
          <a:p>
            <a:pPr marL="0" marR="0" lvl="0" indent="0" algn="l" rtl="0">
              <a:spcBef>
                <a:spcPts val="0"/>
              </a:spcBef>
              <a:spcAft>
                <a:spcPts val="0"/>
              </a:spcAft>
              <a:buNone/>
            </a:pPr>
            <a:r>
              <a:rPr lang="en-US" sz="1600" dirty="0">
                <a:solidFill>
                  <a:schemeClr val="dk1"/>
                </a:solidFill>
                <a:latin typeface="Arial"/>
                <a:ea typeface="Arial"/>
                <a:cs typeface="Arial"/>
                <a:sym typeface="Arial"/>
              </a:rPr>
              <a:t>Speaker: Valerie Bloom, poet, born 1956</a:t>
            </a:r>
            <a:endParaRPr sz="2800" dirty="0">
              <a:solidFill>
                <a:schemeClr val="dk1"/>
              </a:solidFill>
              <a:latin typeface="Arial"/>
              <a:ea typeface="Arial"/>
              <a:cs typeface="Arial"/>
              <a:sym typeface="Arial"/>
            </a:endParaRPr>
          </a:p>
          <a:p>
            <a:pPr marL="0" marR="0" lvl="0" indent="0" algn="l" rtl="0">
              <a:spcBef>
                <a:spcPts val="0"/>
              </a:spcBef>
              <a:spcAft>
                <a:spcPts val="0"/>
              </a:spcAft>
              <a:buNone/>
            </a:pPr>
            <a:r>
              <a:rPr lang="en-US" sz="1600" dirty="0">
                <a:solidFill>
                  <a:schemeClr val="dk1"/>
                </a:solidFill>
                <a:latin typeface="Arial"/>
                <a:ea typeface="Arial"/>
                <a:cs typeface="Arial"/>
                <a:sym typeface="Arial"/>
              </a:rPr>
              <a:t>Archive: Bogle </a:t>
            </a:r>
            <a:r>
              <a:rPr lang="en-US" sz="1600" dirty="0" err="1">
                <a:solidFill>
                  <a:schemeClr val="dk1"/>
                </a:solidFill>
                <a:latin typeface="Arial"/>
                <a:ea typeface="Arial"/>
                <a:cs typeface="Arial"/>
                <a:sym typeface="Arial"/>
              </a:rPr>
              <a:t>L'Ouverture</a:t>
            </a:r>
            <a:r>
              <a:rPr lang="en-US" sz="1600" dirty="0">
                <a:solidFill>
                  <a:schemeClr val="dk1"/>
                </a:solidFill>
                <a:latin typeface="Arial"/>
                <a:ea typeface="Arial"/>
                <a:cs typeface="Arial"/>
                <a:sym typeface="Arial"/>
              </a:rPr>
              <a:t> Publications, LMA004/3</a:t>
            </a:r>
            <a:br>
              <a:rPr lang="en-US" sz="1600" dirty="0">
                <a:solidFill>
                  <a:schemeClr val="dk1"/>
                </a:solidFill>
                <a:latin typeface="Arial"/>
                <a:ea typeface="Arial"/>
                <a:cs typeface="Arial"/>
                <a:sym typeface="Arial"/>
              </a:rPr>
            </a:br>
            <a:r>
              <a:rPr lang="en-US" sz="1600" dirty="0">
                <a:solidFill>
                  <a:schemeClr val="dk1"/>
                </a:solidFill>
                <a:latin typeface="Arial"/>
                <a:ea typeface="Arial"/>
                <a:cs typeface="Arial"/>
                <a:sym typeface="Arial"/>
              </a:rPr>
              <a:t>Event: 'Wailing The Dead To Sleep' book launch, National Poetry Centre, Earls Court Square, London, 1988</a:t>
            </a:r>
            <a:endParaRPr sz="2800" dirty="0">
              <a:solidFill>
                <a:schemeClr val="dk1"/>
              </a:solidFill>
              <a:latin typeface="Arial"/>
              <a:ea typeface="Arial"/>
              <a:cs typeface="Arial"/>
              <a:sym typeface="Arial"/>
            </a:endParaRPr>
          </a:p>
        </p:txBody>
      </p:sp>
      <p:sp>
        <p:nvSpPr>
          <p:cNvPr id="355" name="Google Shape;355;p29"/>
          <p:cNvSpPr txBox="1"/>
          <p:nvPr/>
        </p:nvSpPr>
        <p:spPr>
          <a:xfrm>
            <a:off x="624867" y="1245732"/>
            <a:ext cx="328441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dk1"/>
                </a:solidFill>
                <a:latin typeface="Calibri"/>
                <a:ea typeface="Calibri"/>
                <a:cs typeface="Calibri"/>
                <a:sym typeface="Calibri"/>
              </a:rPr>
              <a:t>Jigsaw Activity</a:t>
            </a:r>
            <a:endParaRPr/>
          </a:p>
        </p:txBody>
      </p:sp>
      <p:sp>
        <p:nvSpPr>
          <p:cNvPr id="356" name="Google Shape;356;p29"/>
          <p:cNvSpPr txBox="1"/>
          <p:nvPr/>
        </p:nvSpPr>
        <p:spPr>
          <a:xfrm>
            <a:off x="624867" y="4753838"/>
            <a:ext cx="11421387" cy="147732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000000"/>
                </a:solidFill>
                <a:latin typeface="Arial"/>
                <a:ea typeface="Arial"/>
                <a:cs typeface="Arial"/>
                <a:sym typeface="Arial"/>
              </a:rPr>
              <a:t>The author chose to write and perform some of her poems using Jamaican patois. Drawing on Caribbean folk tradition, where art forms such as poetry, singing and dancing are often brought together, some of her work uses riddles, question and answer, and rap. Many of Valerie’s poems sound very musical. </a:t>
            </a:r>
            <a:endParaRPr sz="2000">
              <a:solidFill>
                <a:schemeClr val="dk1"/>
              </a:solidFill>
              <a:latin typeface="Arial"/>
              <a:ea typeface="Arial"/>
              <a:cs typeface="Arial"/>
              <a:sym typeface="Arial"/>
            </a:endParaRPr>
          </a:p>
          <a:p>
            <a:pPr marL="0" marR="0" lvl="0" indent="0" algn="l" rtl="0">
              <a:spcBef>
                <a:spcPts val="0"/>
              </a:spcBef>
              <a:spcAft>
                <a:spcPts val="0"/>
              </a:spcAft>
              <a:buNone/>
            </a:pPr>
            <a:r>
              <a:rPr lang="en-US" sz="1800" i="1">
                <a:solidFill>
                  <a:srgbClr val="000000"/>
                </a:solidFill>
                <a:latin typeface="Arial"/>
                <a:ea typeface="Arial"/>
                <a:cs typeface="Arial"/>
                <a:sym typeface="Arial"/>
              </a:rPr>
              <a:t> </a:t>
            </a:r>
            <a:endParaRPr sz="2000">
              <a:solidFill>
                <a:schemeClr val="dk1"/>
              </a:solidFill>
              <a:latin typeface="Arial"/>
              <a:ea typeface="Arial"/>
              <a:cs typeface="Arial"/>
              <a:sym typeface="Arial"/>
            </a:endParaRPr>
          </a:p>
          <a:p>
            <a:pPr marL="228600" marR="0" lvl="0" indent="-228600" algn="l" rtl="0">
              <a:spcBef>
                <a:spcPts val="0"/>
              </a:spcBef>
              <a:spcAft>
                <a:spcPts val="0"/>
              </a:spcAft>
              <a:buNone/>
            </a:pPr>
            <a:r>
              <a:rPr lang="en-US" sz="1800">
                <a:solidFill>
                  <a:schemeClr val="dk1"/>
                </a:solidFill>
                <a:latin typeface="Arial"/>
                <a:ea typeface="Arial"/>
                <a:cs typeface="Arial"/>
                <a:sym typeface="Arial"/>
              </a:rPr>
              <a:t>-</a:t>
            </a:r>
            <a:r>
              <a:rPr lang="en-US" sz="800">
                <a:solidFill>
                  <a:schemeClr val="dk1"/>
                </a:solidFill>
                <a:latin typeface="Arial"/>
                <a:ea typeface="Arial"/>
                <a:cs typeface="Arial"/>
                <a:sym typeface="Arial"/>
              </a:rPr>
              <a:t>        </a:t>
            </a:r>
            <a:r>
              <a:rPr lang="en-US" sz="1800" b="1" i="1">
                <a:solidFill>
                  <a:schemeClr val="dk1"/>
                </a:solidFill>
                <a:latin typeface="Arial"/>
                <a:ea typeface="Arial"/>
                <a:cs typeface="Arial"/>
                <a:sym typeface="Arial"/>
              </a:rPr>
              <a:t>Why do you think the audience laughed at the end of this poem?</a:t>
            </a:r>
            <a:endParaRPr sz="2000">
              <a:solidFill>
                <a:schemeClr val="dk1"/>
              </a:solidFill>
              <a:latin typeface="Arial"/>
              <a:ea typeface="Arial"/>
              <a:cs typeface="Arial"/>
              <a:sym typeface="Arial"/>
            </a:endParaRPr>
          </a:p>
        </p:txBody>
      </p:sp>
      <p:pic>
        <p:nvPicPr>
          <p:cNvPr id="357" name="Google Shape;357;p29" descr="Voice with solid fill">
            <a:hlinkClick r:id="rId4"/>
          </p:cNvPr>
          <p:cNvPicPr preferRelativeResize="0"/>
          <p:nvPr/>
        </p:nvPicPr>
        <p:blipFill rotWithShape="1">
          <a:blip r:embed="rId5">
            <a:alphaModFix/>
          </a:blip>
          <a:srcRect/>
          <a:stretch/>
        </p:blipFill>
        <p:spPr>
          <a:xfrm>
            <a:off x="1633199" y="2154437"/>
            <a:ext cx="723902" cy="723902"/>
          </a:xfrm>
          <a:prstGeom prst="rect">
            <a:avLst/>
          </a:prstGeom>
          <a:noFill/>
          <a:ln>
            <a:noFill/>
          </a:ln>
        </p:spPr>
      </p:pic>
      <p:pic>
        <p:nvPicPr>
          <p:cNvPr id="358" name="Google Shape;358;p29"/>
          <p:cNvPicPr preferRelativeResize="0"/>
          <p:nvPr/>
        </p:nvPicPr>
        <p:blipFill rotWithShape="1">
          <a:blip r:embed="rId6">
            <a:alphaModFix/>
          </a:blip>
          <a:srcRect l="24485" t="46287" r="43607" b="37562"/>
          <a:stretch/>
        </p:blipFill>
        <p:spPr>
          <a:xfrm>
            <a:off x="9320657" y="189359"/>
            <a:ext cx="2785673" cy="793143"/>
          </a:xfrm>
          <a:prstGeom prst="rect">
            <a:avLst/>
          </a:prstGeom>
          <a:noFill/>
          <a:ln>
            <a:noFill/>
          </a:ln>
        </p:spPr>
      </p:pic>
      <p:sp>
        <p:nvSpPr>
          <p:cNvPr id="360" name="Google Shape;360;p29"/>
          <p:cNvSpPr txBox="1"/>
          <p:nvPr/>
        </p:nvSpPr>
        <p:spPr>
          <a:xfrm>
            <a:off x="7534275" y="4198350"/>
            <a:ext cx="4512000" cy="461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i="1">
                <a:latin typeface="Nunito"/>
                <a:ea typeface="Nunito"/>
                <a:cs typeface="Nunito"/>
                <a:sym typeface="Nunito"/>
              </a:rPr>
              <a:t>Valerie Bloom. </a:t>
            </a:r>
            <a:r>
              <a:rPr lang="en-US" i="1">
                <a:solidFill>
                  <a:srgbClr val="000000"/>
                </a:solidFill>
                <a:latin typeface="Nunito"/>
                <a:ea typeface="Nunito"/>
                <a:cs typeface="Nunito"/>
                <a:sym typeface="Nunito"/>
              </a:rPr>
              <a:t>Image Credit:</a:t>
            </a:r>
            <a:r>
              <a:rPr lang="en-US" i="1">
                <a:latin typeface="Nunito"/>
                <a:ea typeface="Nunito"/>
                <a:cs typeface="Nunito"/>
                <a:sym typeface="Nunito"/>
              </a:rPr>
              <a:t> </a:t>
            </a:r>
            <a:r>
              <a:rPr lang="en-US" i="1">
                <a:solidFill>
                  <a:srgbClr val="000000"/>
                </a:solidFill>
                <a:latin typeface="Nunito"/>
                <a:ea typeface="Nunito"/>
                <a:cs typeface="Nunito"/>
                <a:sym typeface="Nunito"/>
              </a:rPr>
              <a:t>LMA/4462/C/01/001/A/002</a:t>
            </a:r>
            <a:endParaRPr>
              <a:latin typeface="Nunito"/>
              <a:ea typeface="Nunito"/>
              <a:cs typeface="Nunito"/>
              <a:sym typeface="Nunito"/>
            </a:endParaRPr>
          </a:p>
        </p:txBody>
      </p:sp>
      <p:pic>
        <p:nvPicPr>
          <p:cNvPr id="3" name="Picture 2">
            <a:extLst>
              <a:ext uri="{FF2B5EF4-FFF2-40B4-BE49-F238E27FC236}">
                <a16:creationId xmlns:a16="http://schemas.microsoft.com/office/drawing/2014/main" id="{F31EB5AA-704A-4A31-9E58-14467EF4A868}"/>
              </a:ext>
            </a:extLst>
          </p:cNvPr>
          <p:cNvPicPr>
            <a:picLocks noChangeAspect="1"/>
          </p:cNvPicPr>
          <p:nvPr/>
        </p:nvPicPr>
        <p:blipFill>
          <a:blip r:embed="rId7"/>
          <a:stretch>
            <a:fillRect/>
          </a:stretch>
        </p:blipFill>
        <p:spPr>
          <a:xfrm>
            <a:off x="7606195" y="1634290"/>
            <a:ext cx="3644008" cy="2488097"/>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p30"/>
          <p:cNvPicPr preferRelativeResize="0"/>
          <p:nvPr/>
        </p:nvPicPr>
        <p:blipFill rotWithShape="1">
          <a:blip r:embed="rId3">
            <a:alphaModFix/>
          </a:blip>
          <a:srcRect l="13295" t="47850" r="42942" b="38348"/>
          <a:stretch/>
        </p:blipFill>
        <p:spPr>
          <a:xfrm>
            <a:off x="330480" y="317502"/>
            <a:ext cx="4449753" cy="789335"/>
          </a:xfrm>
          <a:prstGeom prst="rect">
            <a:avLst/>
          </a:prstGeom>
          <a:noFill/>
          <a:ln>
            <a:noFill/>
          </a:ln>
        </p:spPr>
      </p:pic>
      <p:sp>
        <p:nvSpPr>
          <p:cNvPr id="366" name="Google Shape;366;p30"/>
          <p:cNvSpPr txBox="1"/>
          <p:nvPr/>
        </p:nvSpPr>
        <p:spPr>
          <a:xfrm>
            <a:off x="1485899" y="1842611"/>
            <a:ext cx="9458325" cy="415498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3200"/>
              <a:buFont typeface="Calibri"/>
              <a:buChar char="-"/>
            </a:pPr>
            <a:r>
              <a:rPr lang="en-US" sz="3200" i="1">
                <a:solidFill>
                  <a:schemeClr val="dk1"/>
                </a:solidFill>
                <a:latin typeface="Arial"/>
                <a:ea typeface="Arial"/>
                <a:cs typeface="Arial"/>
                <a:sym typeface="Arial"/>
              </a:rPr>
              <a:t>What does it make you feel about the power of the voice?</a:t>
            </a:r>
            <a:endParaRPr/>
          </a:p>
          <a:p>
            <a:pPr marL="0" marR="0" lvl="0" indent="0" algn="l" rtl="0">
              <a:spcBef>
                <a:spcPts val="0"/>
              </a:spcBef>
              <a:spcAft>
                <a:spcPts val="0"/>
              </a:spcAft>
              <a:buNone/>
            </a:pPr>
            <a:endParaRPr sz="36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3200"/>
              <a:buFont typeface="Calibri"/>
              <a:buChar char="-"/>
            </a:pPr>
            <a:r>
              <a:rPr lang="en-US" sz="3200" i="1">
                <a:solidFill>
                  <a:schemeClr val="dk1"/>
                </a:solidFill>
                <a:latin typeface="Arial"/>
                <a:ea typeface="Arial"/>
                <a:cs typeface="Arial"/>
                <a:sym typeface="Arial"/>
              </a:rPr>
              <a:t>What do you think of these poems as historic source materials?</a:t>
            </a:r>
            <a:endParaRPr/>
          </a:p>
          <a:p>
            <a:pPr marL="0" marR="0" lvl="0" indent="0" algn="l" rtl="0">
              <a:spcBef>
                <a:spcPts val="0"/>
              </a:spcBef>
              <a:spcAft>
                <a:spcPts val="0"/>
              </a:spcAft>
              <a:buNone/>
            </a:pPr>
            <a:endParaRPr sz="3600">
              <a:solidFill>
                <a:schemeClr val="dk1"/>
              </a:solidFill>
              <a:latin typeface="Arial"/>
              <a:ea typeface="Arial"/>
              <a:cs typeface="Arial"/>
              <a:sym typeface="Arial"/>
            </a:endParaRPr>
          </a:p>
          <a:p>
            <a:pPr marL="342900" marR="0" lvl="0" indent="-342900" algn="l" rtl="0">
              <a:spcBef>
                <a:spcPts val="0"/>
              </a:spcBef>
              <a:spcAft>
                <a:spcPts val="0"/>
              </a:spcAft>
              <a:buClr>
                <a:srgbClr val="00B0F0"/>
              </a:buClr>
              <a:buSzPts val="3200"/>
              <a:buFont typeface="Calibri"/>
              <a:buChar char="-"/>
            </a:pPr>
            <a:r>
              <a:rPr lang="en-US" sz="3200" i="1">
                <a:solidFill>
                  <a:srgbClr val="00B0F0"/>
                </a:solidFill>
                <a:latin typeface="Arial"/>
                <a:ea typeface="Arial"/>
                <a:cs typeface="Arial"/>
                <a:sym typeface="Arial"/>
              </a:rPr>
              <a:t>What questions are they making you ask about our history and how we form memory?</a:t>
            </a:r>
            <a:endParaRPr sz="3600">
              <a:solidFill>
                <a:srgbClr val="00B0F0"/>
              </a:solidFill>
              <a:latin typeface="Arial"/>
              <a:ea typeface="Arial"/>
              <a:cs typeface="Arial"/>
              <a:sym typeface="Arial"/>
            </a:endParaRPr>
          </a:p>
        </p:txBody>
      </p:sp>
      <p:pic>
        <p:nvPicPr>
          <p:cNvPr id="367" name="Google Shape;367;p30"/>
          <p:cNvPicPr preferRelativeResize="0"/>
          <p:nvPr/>
        </p:nvPicPr>
        <p:blipFill rotWithShape="1">
          <a:blip r:embed="rId4">
            <a:alphaModFix/>
          </a:blip>
          <a:srcRect l="24485" t="46287" r="43607" b="37562"/>
          <a:stretch/>
        </p:blipFill>
        <p:spPr>
          <a:xfrm>
            <a:off x="9320657" y="189359"/>
            <a:ext cx="2785673" cy="79314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118" name="Google Shape;118;p4"/>
          <p:cNvPicPr preferRelativeResize="0"/>
          <p:nvPr/>
        </p:nvPicPr>
        <p:blipFill rotWithShape="1">
          <a:blip r:embed="rId3">
            <a:alphaModFix/>
          </a:blip>
          <a:srcRect l="13295" t="47850" r="42942" b="38348"/>
          <a:stretch/>
        </p:blipFill>
        <p:spPr>
          <a:xfrm>
            <a:off x="288276" y="317502"/>
            <a:ext cx="4449753" cy="789335"/>
          </a:xfrm>
          <a:prstGeom prst="rect">
            <a:avLst/>
          </a:prstGeom>
          <a:noFill/>
          <a:ln>
            <a:noFill/>
          </a:ln>
        </p:spPr>
      </p:pic>
      <p:pic>
        <p:nvPicPr>
          <p:cNvPr id="119" name="Google Shape;119;p4"/>
          <p:cNvPicPr preferRelativeResize="0"/>
          <p:nvPr/>
        </p:nvPicPr>
        <p:blipFill rotWithShape="1">
          <a:blip r:embed="rId4">
            <a:alphaModFix/>
          </a:blip>
          <a:srcRect l="24707" t="43726" r="34190" b="39137"/>
          <a:stretch/>
        </p:blipFill>
        <p:spPr>
          <a:xfrm>
            <a:off x="8542347" y="317502"/>
            <a:ext cx="3230553" cy="757114"/>
          </a:xfrm>
          <a:prstGeom prst="rect">
            <a:avLst/>
          </a:prstGeom>
          <a:noFill/>
          <a:ln>
            <a:noFill/>
          </a:ln>
        </p:spPr>
      </p:pic>
      <p:sp>
        <p:nvSpPr>
          <p:cNvPr id="120" name="Google Shape;120;p4"/>
          <p:cNvSpPr txBox="1"/>
          <p:nvPr/>
        </p:nvSpPr>
        <p:spPr>
          <a:xfrm>
            <a:off x="7517406" y="2052756"/>
            <a:ext cx="4354788" cy="33239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a:solidFill>
                  <a:srgbClr val="000000"/>
                </a:solidFill>
                <a:latin typeface="Arial"/>
                <a:ea typeface="Arial"/>
                <a:cs typeface="Arial"/>
                <a:sym typeface="Arial"/>
              </a:rPr>
              <a:t>The life of the publishing house was intertwined with the concerns of the community and reflected their problems, achievements and ambitions. </a:t>
            </a:r>
            <a:endParaRPr/>
          </a:p>
          <a:p>
            <a:pPr marL="0" marR="0" lvl="0" indent="0" algn="l" rtl="0">
              <a:spcBef>
                <a:spcPts val="2400"/>
              </a:spcBef>
              <a:spcAft>
                <a:spcPts val="0"/>
              </a:spcAft>
              <a:buNone/>
            </a:pPr>
            <a:r>
              <a:rPr lang="en-US" sz="1800" b="0" i="0" u="none" strike="noStrike">
                <a:solidFill>
                  <a:srgbClr val="000000"/>
                </a:solidFill>
                <a:latin typeface="Arial"/>
                <a:ea typeface="Arial"/>
                <a:cs typeface="Arial"/>
                <a:sym typeface="Arial"/>
              </a:rPr>
              <a:t>A key aim was to promote positive representations of black people, to fight back against the negative stereotyping and racism that was rife in England. </a:t>
            </a:r>
            <a:endParaRPr sz="1800" b="0">
              <a:solidFill>
                <a:schemeClr val="dk1"/>
              </a:solidFill>
              <a:latin typeface="Arial"/>
              <a:ea typeface="Arial"/>
              <a:cs typeface="Arial"/>
              <a:sym typeface="Arial"/>
            </a:endParaRPr>
          </a:p>
          <a:p>
            <a:pPr marL="0" marR="0" lvl="0" indent="0" algn="l" rtl="0">
              <a:spcBef>
                <a:spcPts val="1200"/>
              </a:spcBef>
              <a:spcAft>
                <a:spcPts val="0"/>
              </a:spcAft>
              <a:buNone/>
            </a:pPr>
            <a:br>
              <a:rPr lang="en-US"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p:txBody>
      </p:sp>
      <p:sp>
        <p:nvSpPr>
          <p:cNvPr id="121" name="Google Shape;121;p4"/>
          <p:cNvSpPr txBox="1"/>
          <p:nvPr/>
        </p:nvSpPr>
        <p:spPr>
          <a:xfrm>
            <a:off x="4366575" y="5595950"/>
            <a:ext cx="2986200" cy="654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i="1">
                <a:latin typeface="Nunito"/>
                <a:ea typeface="Nunito"/>
                <a:cs typeface="Nunito"/>
                <a:sym typeface="Nunito"/>
              </a:rPr>
              <a:t>Bookshop activities. </a:t>
            </a:r>
            <a:r>
              <a:rPr lang="en-US" i="1">
                <a:solidFill>
                  <a:schemeClr val="dk1"/>
                </a:solidFill>
                <a:latin typeface="Nunito"/>
                <a:ea typeface="Nunito"/>
                <a:cs typeface="Nunito"/>
                <a:sym typeface="Nunito"/>
              </a:rPr>
              <a:t>Image Credit: </a:t>
            </a:r>
            <a:r>
              <a:rPr lang="en-US" sz="1400" b="0" i="1" u="none" strike="noStrike" cap="none">
                <a:solidFill>
                  <a:srgbClr val="000000"/>
                </a:solidFill>
                <a:latin typeface="Nunito"/>
                <a:ea typeface="Nunito"/>
                <a:cs typeface="Nunito"/>
                <a:sym typeface="Nunito"/>
              </a:rPr>
              <a:t>LMA/4462/F/0</a:t>
            </a:r>
            <a:r>
              <a:rPr lang="en-US" i="1">
                <a:latin typeface="Nunito"/>
                <a:ea typeface="Nunito"/>
                <a:cs typeface="Nunito"/>
                <a:sym typeface="Nunito"/>
              </a:rPr>
              <a:t>1</a:t>
            </a:r>
            <a:r>
              <a:rPr lang="en-US" sz="1400" b="0" i="1" u="none" strike="noStrike" cap="none">
                <a:solidFill>
                  <a:srgbClr val="000000"/>
                </a:solidFill>
                <a:latin typeface="Nunito"/>
                <a:ea typeface="Nunito"/>
                <a:cs typeface="Nunito"/>
                <a:sym typeface="Nunito"/>
              </a:rPr>
              <a:t>/03/</a:t>
            </a:r>
            <a:r>
              <a:rPr lang="en-US" i="1">
                <a:latin typeface="Nunito"/>
                <a:ea typeface="Nunito"/>
                <a:cs typeface="Nunito"/>
                <a:sym typeface="Nunito"/>
              </a:rPr>
              <a:t>005</a:t>
            </a:r>
            <a:endParaRPr sz="1400">
              <a:solidFill>
                <a:schemeClr val="dk1"/>
              </a:solidFill>
              <a:latin typeface="Calibri"/>
              <a:ea typeface="Calibri"/>
              <a:cs typeface="Calibri"/>
              <a:sym typeface="Calibri"/>
            </a:endParaRPr>
          </a:p>
        </p:txBody>
      </p:sp>
      <p:grpSp>
        <p:nvGrpSpPr>
          <p:cNvPr id="122" name="Google Shape;122;p4"/>
          <p:cNvGrpSpPr/>
          <p:nvPr/>
        </p:nvGrpSpPr>
        <p:grpSpPr>
          <a:xfrm>
            <a:off x="333375" y="1259225"/>
            <a:ext cx="3793200" cy="3545450"/>
            <a:chOff x="364903" y="1385900"/>
            <a:chExt cx="3793200" cy="3545450"/>
          </a:xfrm>
        </p:grpSpPr>
        <p:pic>
          <p:nvPicPr>
            <p:cNvPr id="123" name="Google Shape;123;p4"/>
            <p:cNvPicPr preferRelativeResize="0"/>
            <p:nvPr/>
          </p:nvPicPr>
          <p:blipFill rotWithShape="1">
            <a:blip r:embed="rId5">
              <a:alphaModFix/>
            </a:blip>
            <a:srcRect l="2863" t="2243" r="1689" b="2708"/>
            <a:stretch/>
          </p:blipFill>
          <p:spPr>
            <a:xfrm>
              <a:off x="458078" y="1385900"/>
              <a:ext cx="3699824" cy="2995072"/>
            </a:xfrm>
            <a:prstGeom prst="rect">
              <a:avLst/>
            </a:prstGeom>
            <a:noFill/>
            <a:ln>
              <a:noFill/>
            </a:ln>
          </p:spPr>
        </p:pic>
        <p:sp>
          <p:nvSpPr>
            <p:cNvPr id="124" name="Google Shape;124;p4"/>
            <p:cNvSpPr txBox="1"/>
            <p:nvPr/>
          </p:nvSpPr>
          <p:spPr>
            <a:xfrm>
              <a:off x="364903" y="4408150"/>
              <a:ext cx="3793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a:solidFill>
                    <a:srgbClr val="000000"/>
                  </a:solidFill>
                  <a:latin typeface="Nunito"/>
                  <a:ea typeface="Nunito"/>
                  <a:cs typeface="Nunito"/>
                  <a:sym typeface="Nunito"/>
                </a:rPr>
                <a:t>Cecil Rajendra (left) and Eric Huntley (right), 1996. </a:t>
              </a:r>
              <a:r>
                <a:rPr lang="en-US" sz="1400" b="0" i="1" u="none" strike="noStrike" cap="none">
                  <a:solidFill>
                    <a:srgbClr val="000000"/>
                  </a:solidFill>
                  <a:latin typeface="Nunito"/>
                  <a:ea typeface="Nunito"/>
                  <a:cs typeface="Nunito"/>
                  <a:sym typeface="Nunito"/>
                </a:rPr>
                <a:t>Image Credit:</a:t>
              </a:r>
              <a:r>
                <a:rPr lang="en-US" sz="1400" i="1">
                  <a:solidFill>
                    <a:srgbClr val="000000"/>
                  </a:solidFill>
                  <a:latin typeface="Nunito"/>
                  <a:ea typeface="Nunito"/>
                  <a:cs typeface="Nunito"/>
                  <a:sym typeface="Nunito"/>
                </a:rPr>
                <a:t> LMA/4462/C/01/082</a:t>
              </a:r>
              <a:endParaRPr/>
            </a:p>
          </p:txBody>
        </p:sp>
      </p:grpSp>
      <p:pic>
        <p:nvPicPr>
          <p:cNvPr id="125" name="Google Shape;125;p4"/>
          <p:cNvPicPr preferRelativeResize="0"/>
          <p:nvPr/>
        </p:nvPicPr>
        <p:blipFill>
          <a:blip r:embed="rId6">
            <a:alphaModFix/>
          </a:blip>
          <a:stretch>
            <a:fillRect/>
          </a:stretch>
        </p:blipFill>
        <p:spPr>
          <a:xfrm>
            <a:off x="4366573" y="1259237"/>
            <a:ext cx="2986179" cy="431543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5"/>
          <p:cNvPicPr preferRelativeResize="0"/>
          <p:nvPr/>
        </p:nvPicPr>
        <p:blipFill rotWithShape="1">
          <a:blip r:embed="rId3">
            <a:alphaModFix/>
          </a:blip>
          <a:srcRect l="13295" t="47850" r="42942" b="38348"/>
          <a:stretch/>
        </p:blipFill>
        <p:spPr>
          <a:xfrm>
            <a:off x="302344" y="317502"/>
            <a:ext cx="4449753" cy="789335"/>
          </a:xfrm>
          <a:prstGeom prst="rect">
            <a:avLst/>
          </a:prstGeom>
          <a:noFill/>
          <a:ln>
            <a:noFill/>
          </a:ln>
        </p:spPr>
      </p:pic>
      <p:pic>
        <p:nvPicPr>
          <p:cNvPr id="131" name="Google Shape;131;p5"/>
          <p:cNvPicPr preferRelativeResize="0"/>
          <p:nvPr/>
        </p:nvPicPr>
        <p:blipFill rotWithShape="1">
          <a:blip r:embed="rId4">
            <a:alphaModFix/>
          </a:blip>
          <a:srcRect l="24707" t="43726" r="34190" b="39137"/>
          <a:stretch/>
        </p:blipFill>
        <p:spPr>
          <a:xfrm>
            <a:off x="8542347" y="317502"/>
            <a:ext cx="3230553" cy="757114"/>
          </a:xfrm>
          <a:prstGeom prst="rect">
            <a:avLst/>
          </a:prstGeom>
          <a:noFill/>
          <a:ln>
            <a:noFill/>
          </a:ln>
        </p:spPr>
      </p:pic>
      <p:sp>
        <p:nvSpPr>
          <p:cNvPr id="132" name="Google Shape;132;p5"/>
          <p:cNvSpPr txBox="1"/>
          <p:nvPr/>
        </p:nvSpPr>
        <p:spPr>
          <a:xfrm>
            <a:off x="1238249" y="1647156"/>
            <a:ext cx="10115551" cy="3785652"/>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Calibri"/>
              <a:buChar char="-"/>
            </a:pPr>
            <a:r>
              <a:rPr lang="en-US" sz="2400" i="1">
                <a:solidFill>
                  <a:schemeClr val="dk1"/>
                </a:solidFill>
                <a:latin typeface="Arial"/>
                <a:ea typeface="Arial"/>
                <a:cs typeface="Arial"/>
                <a:sym typeface="Arial"/>
              </a:rPr>
              <a:t>Why do you think there were very few books published by black authors in the 1960s?</a:t>
            </a:r>
            <a:endParaRPr>
              <a:solidFill>
                <a:schemeClr val="dk1"/>
              </a:solidFill>
            </a:endParaRPr>
          </a:p>
          <a:p>
            <a:pPr marL="0" marR="0" lvl="0" indent="0" algn="l" rtl="0">
              <a:spcBef>
                <a:spcPts val="0"/>
              </a:spcBef>
              <a:spcAft>
                <a:spcPts val="0"/>
              </a:spcAft>
              <a:buNone/>
            </a:pPr>
            <a:endParaRPr sz="24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2400"/>
              <a:buFont typeface="Calibri"/>
              <a:buChar char="-"/>
            </a:pPr>
            <a:r>
              <a:rPr lang="en-US" sz="2400" i="1">
                <a:solidFill>
                  <a:schemeClr val="dk1"/>
                </a:solidFill>
                <a:latin typeface="Arial"/>
                <a:ea typeface="Arial"/>
                <a:cs typeface="Arial"/>
                <a:sym typeface="Arial"/>
              </a:rPr>
              <a:t>Why do you think that books fairly representing black people’s history and culture were rare in mainstream bookshops?</a:t>
            </a:r>
            <a:endParaRPr>
              <a:solidFill>
                <a:schemeClr val="dk1"/>
              </a:solidFill>
            </a:endParaRPr>
          </a:p>
          <a:p>
            <a:pPr marL="0" marR="0" lvl="0" indent="0" algn="l" rtl="0">
              <a:spcBef>
                <a:spcPts val="0"/>
              </a:spcBef>
              <a:spcAft>
                <a:spcPts val="0"/>
              </a:spcAft>
              <a:buNone/>
            </a:pPr>
            <a:endParaRPr sz="24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2400"/>
              <a:buFont typeface="Calibri"/>
              <a:buChar char="-"/>
            </a:pPr>
            <a:r>
              <a:rPr lang="en-US" sz="2400" i="1">
                <a:solidFill>
                  <a:schemeClr val="dk1"/>
                </a:solidFill>
                <a:latin typeface="Arial"/>
                <a:ea typeface="Arial"/>
                <a:cs typeface="Arial"/>
                <a:sym typeface="Arial"/>
              </a:rPr>
              <a:t>Why do you think it’s important that a wide section of society is represented in printed matter?</a:t>
            </a:r>
            <a:endParaRPr>
              <a:solidFill>
                <a:schemeClr val="dk1"/>
              </a:solidFill>
            </a:endParaRPr>
          </a:p>
          <a:p>
            <a:pPr marL="0" marR="0" lvl="0" indent="0" algn="l" rtl="0">
              <a:spcBef>
                <a:spcPts val="0"/>
              </a:spcBef>
              <a:spcAft>
                <a:spcPts val="0"/>
              </a:spcAft>
              <a:buNone/>
            </a:pPr>
            <a:endParaRPr sz="2400">
              <a:solidFill>
                <a:srgbClr val="00B0F0"/>
              </a:solidFill>
              <a:latin typeface="Arial"/>
              <a:ea typeface="Arial"/>
              <a:cs typeface="Arial"/>
              <a:sym typeface="Arial"/>
            </a:endParaRPr>
          </a:p>
          <a:p>
            <a:pPr marL="342900" indent="-342900">
              <a:buClr>
                <a:srgbClr val="00B0F0"/>
              </a:buClr>
              <a:buSzPts val="2400"/>
              <a:buFont typeface="Calibri"/>
              <a:buChar char="-"/>
            </a:pPr>
            <a:r>
              <a:rPr lang="en-US" sz="2400" i="1">
                <a:solidFill>
                  <a:srgbClr val="00B0F0"/>
                </a:solidFill>
                <a:latin typeface="Arial"/>
                <a:ea typeface="Arial"/>
                <a:cs typeface="Arial"/>
                <a:sym typeface="Arial"/>
              </a:rPr>
              <a:t>What does this </a:t>
            </a:r>
            <a:r>
              <a:rPr lang="en-US" sz="2400" i="1">
                <a:solidFill>
                  <a:srgbClr val="00B0F0"/>
                </a:solidFill>
              </a:rPr>
              <a:t>make you want to find</a:t>
            </a:r>
            <a:r>
              <a:rPr lang="en-US" sz="2400" i="1">
                <a:solidFill>
                  <a:srgbClr val="00B0F0"/>
                </a:solidFill>
                <a:latin typeface="Arial"/>
                <a:ea typeface="Arial"/>
                <a:cs typeface="Arial"/>
                <a:sym typeface="Arial"/>
              </a:rPr>
              <a:t> out more about?</a:t>
            </a:r>
            <a:r>
              <a:rPr lang="en-US" sz="2400" i="1">
                <a:solidFill>
                  <a:srgbClr val="00B0F0"/>
                </a:solidFill>
              </a:rPr>
              <a:t> </a:t>
            </a:r>
            <a:endParaRPr sz="2400">
              <a:solidFill>
                <a:srgbClr val="00B0F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137" name="Google Shape;137;p6"/>
          <p:cNvPicPr preferRelativeResize="0"/>
          <p:nvPr/>
        </p:nvPicPr>
        <p:blipFill rotWithShape="1">
          <a:blip r:embed="rId3">
            <a:alphaModFix/>
          </a:blip>
          <a:srcRect l="13295" t="47850" r="42942" b="38348"/>
          <a:stretch/>
        </p:blipFill>
        <p:spPr>
          <a:xfrm>
            <a:off x="302344" y="317502"/>
            <a:ext cx="4449753" cy="789335"/>
          </a:xfrm>
          <a:prstGeom prst="rect">
            <a:avLst/>
          </a:prstGeom>
          <a:noFill/>
          <a:ln>
            <a:noFill/>
          </a:ln>
        </p:spPr>
      </p:pic>
      <p:pic>
        <p:nvPicPr>
          <p:cNvPr id="138" name="Google Shape;138;p6"/>
          <p:cNvPicPr preferRelativeResize="0"/>
          <p:nvPr/>
        </p:nvPicPr>
        <p:blipFill rotWithShape="1">
          <a:blip r:embed="rId4">
            <a:alphaModFix/>
          </a:blip>
          <a:srcRect l="24707" t="43726" r="34190" b="39137"/>
          <a:stretch/>
        </p:blipFill>
        <p:spPr>
          <a:xfrm>
            <a:off x="8542347" y="317502"/>
            <a:ext cx="3230553" cy="757114"/>
          </a:xfrm>
          <a:prstGeom prst="rect">
            <a:avLst/>
          </a:prstGeom>
          <a:noFill/>
          <a:ln>
            <a:noFill/>
          </a:ln>
        </p:spPr>
      </p:pic>
      <p:sp>
        <p:nvSpPr>
          <p:cNvPr id="139" name="Google Shape;139;p6"/>
          <p:cNvSpPr txBox="1"/>
          <p:nvPr/>
        </p:nvSpPr>
        <p:spPr>
          <a:xfrm>
            <a:off x="1809750" y="1924629"/>
            <a:ext cx="8134349" cy="33547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dk1"/>
                </a:solidFill>
                <a:latin typeface="Arial"/>
                <a:ea typeface="Arial"/>
                <a:cs typeface="Arial"/>
                <a:sym typeface="Arial"/>
              </a:rPr>
              <a:t>Think – Puzzle – Explore</a:t>
            </a:r>
            <a:endParaRPr/>
          </a:p>
          <a:p>
            <a:pPr marL="0" marR="0" lvl="0" indent="0" algn="ctr" rtl="0">
              <a:spcBef>
                <a:spcPts val="0"/>
              </a:spcBef>
              <a:spcAft>
                <a:spcPts val="0"/>
              </a:spcAft>
              <a:buNone/>
            </a:pPr>
            <a:endParaRPr sz="2800">
              <a:solidFill>
                <a:srgbClr val="000000"/>
              </a:solidFill>
              <a:latin typeface="Arial"/>
              <a:ea typeface="Arial"/>
              <a:cs typeface="Arial"/>
              <a:sym typeface="Arial"/>
            </a:endParaRPr>
          </a:p>
          <a:p>
            <a:pPr marL="0" marR="0" lvl="0" indent="0" algn="ctr" rtl="0">
              <a:spcBef>
                <a:spcPts val="0"/>
              </a:spcBef>
              <a:spcAft>
                <a:spcPts val="0"/>
              </a:spcAft>
              <a:buNone/>
            </a:pPr>
            <a:r>
              <a:rPr lang="en-US" sz="2800">
                <a:solidFill>
                  <a:srgbClr val="000000"/>
                </a:solidFill>
                <a:latin typeface="Arial"/>
                <a:ea typeface="Arial"/>
                <a:cs typeface="Arial"/>
                <a:sym typeface="Arial"/>
              </a:rPr>
              <a:t>What do you think you know?</a:t>
            </a:r>
            <a:endParaRPr/>
          </a:p>
          <a:p>
            <a:pPr marL="0" marR="0" lvl="0" indent="0" algn="ctr" rtl="0">
              <a:spcBef>
                <a:spcPts val="0"/>
              </a:spcBef>
              <a:spcAft>
                <a:spcPts val="0"/>
              </a:spcAft>
              <a:buNone/>
            </a:pPr>
            <a:endParaRPr sz="2800">
              <a:solidFill>
                <a:srgbClr val="000000"/>
              </a:solidFill>
              <a:latin typeface="Arial"/>
              <a:ea typeface="Arial"/>
              <a:cs typeface="Arial"/>
              <a:sym typeface="Arial"/>
            </a:endParaRPr>
          </a:p>
          <a:p>
            <a:pPr marL="0" marR="0" lvl="0" indent="0" algn="ctr" rtl="0">
              <a:spcBef>
                <a:spcPts val="0"/>
              </a:spcBef>
              <a:spcAft>
                <a:spcPts val="0"/>
              </a:spcAft>
              <a:buNone/>
            </a:pPr>
            <a:r>
              <a:rPr lang="en-US" sz="2800">
                <a:solidFill>
                  <a:srgbClr val="000000"/>
                </a:solidFill>
                <a:latin typeface="Arial"/>
                <a:ea typeface="Arial"/>
                <a:cs typeface="Arial"/>
                <a:sym typeface="Arial"/>
              </a:rPr>
              <a:t>What questions do you now have?</a:t>
            </a:r>
            <a:endParaRPr/>
          </a:p>
          <a:p>
            <a:pPr marL="0" marR="0" lvl="0" indent="0" algn="ctr" rtl="0">
              <a:spcBef>
                <a:spcPts val="0"/>
              </a:spcBef>
              <a:spcAft>
                <a:spcPts val="0"/>
              </a:spcAft>
              <a:buNone/>
            </a:pPr>
            <a:endParaRPr sz="2800">
              <a:solidFill>
                <a:srgbClr val="000000"/>
              </a:solidFill>
              <a:latin typeface="Arial"/>
              <a:ea typeface="Arial"/>
              <a:cs typeface="Arial"/>
              <a:sym typeface="Arial"/>
            </a:endParaRPr>
          </a:p>
          <a:p>
            <a:pPr marL="0" marR="0" lvl="0" indent="0" algn="ctr" rtl="0">
              <a:spcBef>
                <a:spcPts val="0"/>
              </a:spcBef>
              <a:spcAft>
                <a:spcPts val="0"/>
              </a:spcAft>
              <a:buNone/>
            </a:pPr>
            <a:r>
              <a:rPr lang="en-US" sz="2800">
                <a:solidFill>
                  <a:srgbClr val="000000"/>
                </a:solidFill>
                <a:latin typeface="Arial"/>
                <a:ea typeface="Arial"/>
                <a:cs typeface="Arial"/>
                <a:sym typeface="Arial"/>
              </a:rPr>
              <a:t>How might you explore these puzzles?</a:t>
            </a:r>
            <a:endParaRPr sz="280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7"/>
          <p:cNvPicPr preferRelativeResize="0"/>
          <p:nvPr/>
        </p:nvPicPr>
        <p:blipFill rotWithShape="1">
          <a:blip r:embed="rId3">
            <a:alphaModFix/>
          </a:blip>
          <a:srcRect l="13295" t="47850" r="42942" b="38348"/>
          <a:stretch/>
        </p:blipFill>
        <p:spPr>
          <a:xfrm>
            <a:off x="302344" y="317502"/>
            <a:ext cx="4449753" cy="789335"/>
          </a:xfrm>
          <a:prstGeom prst="rect">
            <a:avLst/>
          </a:prstGeom>
          <a:noFill/>
          <a:ln>
            <a:noFill/>
          </a:ln>
        </p:spPr>
      </p:pic>
      <p:pic>
        <p:nvPicPr>
          <p:cNvPr id="145" name="Google Shape;145;p7"/>
          <p:cNvPicPr preferRelativeResize="0"/>
          <p:nvPr/>
        </p:nvPicPr>
        <p:blipFill rotWithShape="1">
          <a:blip r:embed="rId4">
            <a:alphaModFix/>
          </a:blip>
          <a:srcRect l="24707" t="43726" r="34190" b="39137"/>
          <a:stretch/>
        </p:blipFill>
        <p:spPr>
          <a:xfrm>
            <a:off x="8542347" y="317502"/>
            <a:ext cx="3230553" cy="757114"/>
          </a:xfrm>
          <a:prstGeom prst="rect">
            <a:avLst/>
          </a:prstGeom>
          <a:noFill/>
          <a:ln>
            <a:noFill/>
          </a:ln>
        </p:spPr>
      </p:pic>
      <p:sp>
        <p:nvSpPr>
          <p:cNvPr id="146" name="Google Shape;146;p7"/>
          <p:cNvSpPr txBox="1"/>
          <p:nvPr/>
        </p:nvSpPr>
        <p:spPr>
          <a:xfrm>
            <a:off x="533400" y="4890939"/>
            <a:ext cx="9067800" cy="128342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000000"/>
                </a:solidFill>
                <a:latin typeface="Calibri"/>
                <a:ea typeface="Calibri"/>
                <a:cs typeface="Calibri"/>
                <a:sym typeface="Calibri"/>
              </a:rPr>
              <a:t>In this audio extract, Eric makes several points:</a:t>
            </a:r>
            <a:endParaRPr sz="2000" b="1" dirty="0">
              <a:solidFill>
                <a:schemeClr val="dk1"/>
              </a:solidFill>
              <a:latin typeface="Calibri"/>
              <a:ea typeface="Calibri"/>
              <a:cs typeface="Calibri"/>
              <a:sym typeface="Calibri"/>
            </a:endParaRPr>
          </a:p>
          <a:p>
            <a:pPr marL="228600" marR="0" lvl="0" indent="-228600" algn="l" rtl="0">
              <a:lnSpc>
                <a:spcPct val="115000"/>
              </a:lnSpc>
              <a:spcBef>
                <a:spcPts val="0"/>
              </a:spcBef>
              <a:spcAft>
                <a:spcPts val="0"/>
              </a:spcAft>
              <a:buNone/>
            </a:pPr>
            <a:r>
              <a:rPr lang="en-US" sz="1800" dirty="0">
                <a:solidFill>
                  <a:schemeClr val="dk1"/>
                </a:solidFill>
                <a:latin typeface="Calibri"/>
                <a:ea typeface="Calibri"/>
                <a:cs typeface="Calibri"/>
                <a:sym typeface="Calibri"/>
              </a:rPr>
              <a:t>-</a:t>
            </a:r>
            <a:r>
              <a:rPr lang="en-US" sz="800" dirty="0">
                <a:solidFill>
                  <a:schemeClr val="dk1"/>
                </a:solidFill>
                <a:latin typeface="Calibri"/>
                <a:ea typeface="Calibri"/>
                <a:cs typeface="Calibri"/>
                <a:sym typeface="Calibri"/>
              </a:rPr>
              <a:t>        </a:t>
            </a:r>
            <a:r>
              <a:rPr lang="en-US" sz="1800" i="1" dirty="0">
                <a:solidFill>
                  <a:schemeClr val="dk1"/>
                </a:solidFill>
                <a:latin typeface="Calibri"/>
                <a:ea typeface="Calibri"/>
                <a:cs typeface="Calibri"/>
                <a:sym typeface="Calibri"/>
              </a:rPr>
              <a:t>Most well-known publishing houses are part of multinational groups and ‘big business’. </a:t>
            </a:r>
            <a:endParaRPr sz="2000" dirty="0">
              <a:solidFill>
                <a:schemeClr val="dk1"/>
              </a:solidFill>
              <a:latin typeface="Calibri"/>
              <a:ea typeface="Calibri"/>
              <a:cs typeface="Calibri"/>
              <a:sym typeface="Calibri"/>
            </a:endParaRPr>
          </a:p>
          <a:p>
            <a:pPr marL="228600" marR="0" lvl="0" indent="-228600" algn="l" rtl="0">
              <a:lnSpc>
                <a:spcPct val="115000"/>
              </a:lnSpc>
              <a:spcBef>
                <a:spcPts val="0"/>
              </a:spcBef>
              <a:spcAft>
                <a:spcPts val="0"/>
              </a:spcAft>
              <a:buNone/>
            </a:pPr>
            <a:r>
              <a:rPr lang="en-US" sz="1800" dirty="0">
                <a:solidFill>
                  <a:schemeClr val="dk1"/>
                </a:solidFill>
                <a:latin typeface="Calibri"/>
                <a:ea typeface="Calibri"/>
                <a:cs typeface="Calibri"/>
                <a:sym typeface="Calibri"/>
              </a:rPr>
              <a:t>-</a:t>
            </a:r>
            <a:r>
              <a:rPr lang="en-US" sz="800" dirty="0">
                <a:solidFill>
                  <a:schemeClr val="dk1"/>
                </a:solidFill>
                <a:latin typeface="Calibri"/>
                <a:ea typeface="Calibri"/>
                <a:cs typeface="Calibri"/>
                <a:sym typeface="Calibri"/>
              </a:rPr>
              <a:t>        </a:t>
            </a:r>
            <a:r>
              <a:rPr lang="en-US" sz="1800" i="1" dirty="0">
                <a:solidFill>
                  <a:schemeClr val="dk1"/>
                </a:solidFill>
                <a:latin typeface="Calibri"/>
                <a:ea typeface="Calibri"/>
                <a:cs typeface="Calibri"/>
                <a:sym typeface="Calibri"/>
              </a:rPr>
              <a:t>The majority of authors are ‘male, middle-class and from safe up-market backgrounds’. </a:t>
            </a: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800" dirty="0">
                <a:solidFill>
                  <a:schemeClr val="dk1"/>
                </a:solidFill>
                <a:latin typeface="Calibri"/>
                <a:ea typeface="Calibri"/>
                <a:cs typeface="Calibri"/>
                <a:sym typeface="Calibri"/>
              </a:rPr>
              <a:t>-</a:t>
            </a:r>
            <a:r>
              <a:rPr lang="en-US" sz="800" dirty="0">
                <a:solidFill>
                  <a:schemeClr val="dk1"/>
                </a:solidFill>
                <a:latin typeface="Calibri"/>
                <a:ea typeface="Calibri"/>
                <a:cs typeface="Calibri"/>
                <a:sym typeface="Calibri"/>
              </a:rPr>
              <a:t>        </a:t>
            </a:r>
            <a:r>
              <a:rPr lang="en-US" sz="1800" i="1" dirty="0">
                <a:solidFill>
                  <a:schemeClr val="dk1"/>
                </a:solidFill>
                <a:latin typeface="Calibri"/>
                <a:ea typeface="Calibri"/>
                <a:cs typeface="Calibri"/>
                <a:sym typeface="Calibri"/>
              </a:rPr>
              <a:t>Books ‘shape and inform’ people’s understanding of the world around them.</a:t>
            </a:r>
            <a:endParaRPr sz="1800" dirty="0">
              <a:solidFill>
                <a:schemeClr val="dk1"/>
              </a:solidFill>
              <a:latin typeface="Calibri"/>
              <a:ea typeface="Calibri"/>
              <a:cs typeface="Calibri"/>
              <a:sym typeface="Calibri"/>
            </a:endParaRPr>
          </a:p>
        </p:txBody>
      </p:sp>
      <p:grpSp>
        <p:nvGrpSpPr>
          <p:cNvPr id="147" name="Google Shape;147;p7"/>
          <p:cNvGrpSpPr/>
          <p:nvPr/>
        </p:nvGrpSpPr>
        <p:grpSpPr>
          <a:xfrm>
            <a:off x="600075" y="1627288"/>
            <a:ext cx="5495925" cy="2508601"/>
            <a:chOff x="600075" y="1627288"/>
            <a:chExt cx="5495925" cy="2508601"/>
          </a:xfrm>
        </p:grpSpPr>
        <p:sp>
          <p:nvSpPr>
            <p:cNvPr id="148" name="Google Shape;148;p7"/>
            <p:cNvSpPr txBox="1"/>
            <p:nvPr/>
          </p:nvSpPr>
          <p:spPr>
            <a:xfrm>
              <a:off x="600075" y="1712149"/>
              <a:ext cx="5495925" cy="242374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500" b="1" dirty="0">
                <a:solidFill>
                  <a:srgbClr val="00B0F0"/>
                </a:solidFill>
                <a:latin typeface="Arial"/>
                <a:ea typeface="Arial"/>
                <a:cs typeface="Arial"/>
                <a:sym typeface="Arial"/>
              </a:endParaRPr>
            </a:p>
            <a:p>
              <a:pPr marL="0" marR="0" lvl="0" indent="0" algn="l" rtl="0">
                <a:spcBef>
                  <a:spcPts val="0"/>
                </a:spcBef>
                <a:spcAft>
                  <a:spcPts val="0"/>
                </a:spcAft>
                <a:buNone/>
              </a:pPr>
              <a:r>
                <a:rPr lang="en-US" sz="2400" b="1" dirty="0">
                  <a:solidFill>
                    <a:srgbClr val="00B0F0"/>
                  </a:solidFill>
                  <a:latin typeface="Arial"/>
                  <a:ea typeface="Arial"/>
                  <a:cs typeface="Arial"/>
                  <a:sym typeface="Arial"/>
                  <a:hlinkClick r:id="rId5"/>
                </a:rPr>
                <a:t>Listen</a:t>
              </a:r>
              <a:endParaRPr sz="2400" b="1" dirty="0">
                <a:solidFill>
                  <a:schemeClr val="dk1"/>
                </a:solidFill>
                <a:latin typeface="Arial"/>
                <a:ea typeface="Arial"/>
                <a:cs typeface="Arial"/>
                <a:sym typeface="Arial"/>
              </a:endParaRPr>
            </a:p>
            <a:p>
              <a:pPr marL="0" marR="0" lvl="0" indent="0" algn="l" rtl="0">
                <a:spcBef>
                  <a:spcPts val="0"/>
                </a:spcBef>
                <a:spcAft>
                  <a:spcPts val="0"/>
                </a:spcAft>
                <a:buNone/>
              </a:pPr>
              <a:endParaRPr sz="1050" b="1" dirty="0">
                <a:solidFill>
                  <a:schemeClr val="dk1"/>
                </a:solidFill>
                <a:latin typeface="Arial"/>
                <a:ea typeface="Arial"/>
                <a:cs typeface="Arial"/>
                <a:sym typeface="Arial"/>
              </a:endParaRPr>
            </a:p>
            <a:p>
              <a:pPr marL="0" marR="0" lvl="0" indent="0" algn="l" rtl="0">
                <a:spcBef>
                  <a:spcPts val="0"/>
                </a:spcBef>
                <a:spcAft>
                  <a:spcPts val="0"/>
                </a:spcAft>
                <a:buNone/>
              </a:pPr>
              <a:r>
                <a:rPr lang="en-US" sz="2400" b="1" dirty="0">
                  <a:solidFill>
                    <a:schemeClr val="dk1"/>
                  </a:solidFill>
                  <a:latin typeface="Arial"/>
                  <a:ea typeface="Arial"/>
                  <a:cs typeface="Arial"/>
                  <a:sym typeface="Arial"/>
                </a:rPr>
                <a:t>Eric Huntley speaking at Ealing Town Hall in 1986.</a:t>
              </a:r>
              <a:endParaRPr sz="2800" b="1" dirty="0">
                <a:solidFill>
                  <a:schemeClr val="dk1"/>
                </a:solidFill>
                <a:latin typeface="Arial"/>
                <a:ea typeface="Arial"/>
                <a:cs typeface="Arial"/>
                <a:sym typeface="Arial"/>
              </a:endParaRPr>
            </a:p>
            <a:p>
              <a:pPr marL="0" marR="0" lvl="0" indent="0" algn="l" rtl="0">
                <a:spcBef>
                  <a:spcPts val="0"/>
                </a:spcBef>
                <a:spcAft>
                  <a:spcPts val="0"/>
                </a:spcAft>
                <a:buNone/>
              </a:pPr>
              <a:r>
                <a:rPr lang="en-US" sz="1600" dirty="0">
                  <a:solidFill>
                    <a:schemeClr val="dk1"/>
                  </a:solidFill>
                  <a:latin typeface="Arial"/>
                  <a:ea typeface="Arial"/>
                  <a:cs typeface="Arial"/>
                  <a:sym typeface="Arial"/>
                </a:rPr>
                <a:t>Speaker: Eric Huntley, born 1929</a:t>
              </a:r>
              <a:endParaRPr sz="2800" dirty="0">
                <a:solidFill>
                  <a:schemeClr val="dk1"/>
                </a:solidFill>
                <a:latin typeface="Arial"/>
                <a:ea typeface="Arial"/>
                <a:cs typeface="Arial"/>
                <a:sym typeface="Arial"/>
              </a:endParaRPr>
            </a:p>
            <a:p>
              <a:pPr marL="0" marR="0" lvl="0" indent="0" algn="l" rtl="0">
                <a:spcBef>
                  <a:spcPts val="0"/>
                </a:spcBef>
                <a:spcAft>
                  <a:spcPts val="0"/>
                </a:spcAft>
                <a:buNone/>
              </a:pPr>
              <a:r>
                <a:rPr lang="en-US" sz="1600" dirty="0">
                  <a:solidFill>
                    <a:schemeClr val="dk1"/>
                  </a:solidFill>
                  <a:latin typeface="Arial"/>
                  <a:ea typeface="Arial"/>
                  <a:cs typeface="Arial"/>
                  <a:sym typeface="Arial"/>
                </a:rPr>
                <a:t>Archive: Bogle </a:t>
              </a:r>
              <a:r>
                <a:rPr lang="en-US" sz="1600" dirty="0" err="1">
                  <a:solidFill>
                    <a:schemeClr val="dk1"/>
                  </a:solidFill>
                  <a:latin typeface="Arial"/>
                  <a:ea typeface="Arial"/>
                  <a:cs typeface="Arial"/>
                  <a:sym typeface="Arial"/>
                </a:rPr>
                <a:t>L'Ouverture</a:t>
              </a:r>
              <a:r>
                <a:rPr lang="en-US" sz="1600" dirty="0">
                  <a:solidFill>
                    <a:schemeClr val="dk1"/>
                  </a:solidFill>
                  <a:latin typeface="Arial"/>
                  <a:ea typeface="Arial"/>
                  <a:cs typeface="Arial"/>
                  <a:sym typeface="Arial"/>
                </a:rPr>
                <a:t> Publications LMA003/15</a:t>
              </a:r>
              <a:endParaRPr sz="2800" dirty="0">
                <a:solidFill>
                  <a:schemeClr val="dk1"/>
                </a:solidFill>
                <a:latin typeface="Arial"/>
                <a:ea typeface="Arial"/>
                <a:cs typeface="Arial"/>
                <a:sym typeface="Arial"/>
              </a:endParaRPr>
            </a:p>
            <a:p>
              <a:pPr marL="0" marR="0" lvl="0" indent="0" algn="l" rtl="0">
                <a:spcBef>
                  <a:spcPts val="0"/>
                </a:spcBef>
                <a:spcAft>
                  <a:spcPts val="0"/>
                </a:spcAft>
                <a:buNone/>
              </a:pPr>
              <a:r>
                <a:rPr lang="en-US" sz="1600" dirty="0">
                  <a:solidFill>
                    <a:schemeClr val="dk1"/>
                  </a:solidFill>
                  <a:latin typeface="Arial"/>
                  <a:ea typeface="Arial"/>
                  <a:cs typeface="Arial"/>
                  <a:sym typeface="Arial"/>
                </a:rPr>
                <a:t>Event: Recorded by Eric Huntley at home in preparation for speaking at Ealing Town Hall, London, 1986</a:t>
              </a:r>
              <a:endParaRPr sz="2800" dirty="0">
                <a:solidFill>
                  <a:schemeClr val="dk1"/>
                </a:solidFill>
                <a:latin typeface="Arial"/>
                <a:ea typeface="Arial"/>
                <a:cs typeface="Arial"/>
                <a:sym typeface="Arial"/>
              </a:endParaRPr>
            </a:p>
          </p:txBody>
        </p:sp>
        <p:pic>
          <p:nvPicPr>
            <p:cNvPr id="149" name="Google Shape;149;p7" descr="Voice with solid fill">
              <a:hlinkClick r:id="rId5"/>
            </p:cNvPr>
            <p:cNvPicPr preferRelativeResize="0"/>
            <p:nvPr/>
          </p:nvPicPr>
          <p:blipFill rotWithShape="1">
            <a:blip r:embed="rId6">
              <a:alphaModFix/>
            </a:blip>
            <a:srcRect/>
            <a:stretch/>
          </p:blipFill>
          <p:spPr>
            <a:xfrm>
              <a:off x="1665296" y="1627288"/>
              <a:ext cx="914400" cy="914400"/>
            </a:xfrm>
            <a:prstGeom prst="rect">
              <a:avLst/>
            </a:prstGeom>
            <a:noFill/>
            <a:ln>
              <a:noFill/>
            </a:ln>
          </p:spPr>
        </p:pic>
      </p:grpSp>
      <p:sp>
        <p:nvSpPr>
          <p:cNvPr id="150" name="Google Shape;150;p7"/>
          <p:cNvSpPr txBox="1"/>
          <p:nvPr/>
        </p:nvSpPr>
        <p:spPr>
          <a:xfrm>
            <a:off x="7170746" y="2228671"/>
            <a:ext cx="3810000" cy="1200329"/>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chemeClr val="dk1"/>
                </a:solidFill>
                <a:latin typeface="Arial"/>
                <a:ea typeface="Arial"/>
                <a:cs typeface="Arial"/>
                <a:sym typeface="Arial"/>
              </a:rPr>
              <a:t>Think – Puzzle – Explore</a:t>
            </a:r>
            <a:endParaRPr sz="1600">
              <a:solidFill>
                <a:srgbClr val="000000"/>
              </a:solidFill>
              <a:latin typeface="Arial"/>
              <a:ea typeface="Arial"/>
              <a:cs typeface="Arial"/>
              <a:sym typeface="Arial"/>
            </a:endParaRPr>
          </a:p>
          <a:p>
            <a:pPr marL="0" marR="0" lvl="0" indent="0" algn="ctr" rtl="0">
              <a:spcBef>
                <a:spcPts val="0"/>
              </a:spcBef>
              <a:spcAft>
                <a:spcPts val="0"/>
              </a:spcAft>
              <a:buNone/>
            </a:pPr>
            <a:r>
              <a:rPr lang="en-US" sz="1600">
                <a:solidFill>
                  <a:srgbClr val="000000"/>
                </a:solidFill>
                <a:latin typeface="Arial"/>
                <a:ea typeface="Arial"/>
                <a:cs typeface="Arial"/>
                <a:sym typeface="Arial"/>
              </a:rPr>
              <a:t>What do you think you know?</a:t>
            </a:r>
            <a:endParaRPr/>
          </a:p>
          <a:p>
            <a:pPr marL="0" marR="0" lvl="0" indent="0" algn="ctr" rtl="0">
              <a:spcBef>
                <a:spcPts val="0"/>
              </a:spcBef>
              <a:spcAft>
                <a:spcPts val="0"/>
              </a:spcAft>
              <a:buNone/>
            </a:pPr>
            <a:r>
              <a:rPr lang="en-US" sz="1600">
                <a:solidFill>
                  <a:srgbClr val="000000"/>
                </a:solidFill>
                <a:latin typeface="Arial"/>
                <a:ea typeface="Arial"/>
                <a:cs typeface="Arial"/>
                <a:sym typeface="Arial"/>
              </a:rPr>
              <a:t>What questions do you now have?</a:t>
            </a:r>
            <a:endParaRPr/>
          </a:p>
          <a:p>
            <a:pPr marL="0" marR="0" lvl="0" indent="0" algn="ctr" rtl="0">
              <a:spcBef>
                <a:spcPts val="0"/>
              </a:spcBef>
              <a:spcAft>
                <a:spcPts val="0"/>
              </a:spcAft>
              <a:buNone/>
            </a:pPr>
            <a:r>
              <a:rPr lang="en-US" sz="1600">
                <a:solidFill>
                  <a:srgbClr val="000000"/>
                </a:solidFill>
                <a:latin typeface="Arial"/>
                <a:ea typeface="Arial"/>
                <a:cs typeface="Arial"/>
                <a:sym typeface="Arial"/>
              </a:rPr>
              <a:t>How might you explore these puzzles?</a:t>
            </a:r>
            <a:endParaRPr sz="1600">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155" name="Google Shape;155;p8"/>
          <p:cNvPicPr preferRelativeResize="0"/>
          <p:nvPr/>
        </p:nvPicPr>
        <p:blipFill rotWithShape="1">
          <a:blip r:embed="rId3">
            <a:alphaModFix/>
          </a:blip>
          <a:srcRect l="13295" t="47850" r="42942" b="38348"/>
          <a:stretch/>
        </p:blipFill>
        <p:spPr>
          <a:xfrm>
            <a:off x="291228" y="317502"/>
            <a:ext cx="4449753" cy="789335"/>
          </a:xfrm>
          <a:prstGeom prst="rect">
            <a:avLst/>
          </a:prstGeom>
          <a:noFill/>
          <a:ln>
            <a:noFill/>
          </a:ln>
        </p:spPr>
      </p:pic>
      <p:pic>
        <p:nvPicPr>
          <p:cNvPr id="156" name="Google Shape;156;p8"/>
          <p:cNvPicPr preferRelativeResize="0"/>
          <p:nvPr/>
        </p:nvPicPr>
        <p:blipFill rotWithShape="1">
          <a:blip r:embed="rId4">
            <a:alphaModFix/>
          </a:blip>
          <a:srcRect l="24707" t="43726" r="34190" b="39137"/>
          <a:stretch/>
        </p:blipFill>
        <p:spPr>
          <a:xfrm>
            <a:off x="8542347" y="317502"/>
            <a:ext cx="3230553" cy="757114"/>
          </a:xfrm>
          <a:prstGeom prst="rect">
            <a:avLst/>
          </a:prstGeom>
          <a:noFill/>
          <a:ln>
            <a:noFill/>
          </a:ln>
        </p:spPr>
      </p:pic>
      <p:sp>
        <p:nvSpPr>
          <p:cNvPr id="157" name="Google Shape;157;p8"/>
          <p:cNvSpPr txBox="1"/>
          <p:nvPr/>
        </p:nvSpPr>
        <p:spPr>
          <a:xfrm>
            <a:off x="571500" y="1565866"/>
            <a:ext cx="11201400" cy="4713598"/>
          </a:xfrm>
          <a:prstGeom prst="rect">
            <a:avLst/>
          </a:prstGeom>
          <a:noFill/>
          <a:ln>
            <a:noFill/>
          </a:ln>
        </p:spPr>
        <p:txBody>
          <a:bodyPr spcFirstLastPara="1" wrap="square" lIns="91425" tIns="45700" rIns="91425" bIns="45700" anchor="t" anchorCtr="0">
            <a:spAutoFit/>
          </a:bodyPr>
          <a:lstStyle/>
          <a:p>
            <a:pPr marL="342900" marR="0" lvl="0" indent="-342900" algn="l" rtl="0">
              <a:lnSpc>
                <a:spcPct val="115000"/>
              </a:lnSpc>
              <a:spcBef>
                <a:spcPts val="0"/>
              </a:spcBef>
              <a:spcAft>
                <a:spcPts val="0"/>
              </a:spcAft>
              <a:buClr>
                <a:schemeClr val="dk1"/>
              </a:buClr>
              <a:buSzPts val="2200"/>
              <a:buFont typeface="Arial"/>
              <a:buChar char="-"/>
            </a:pPr>
            <a:r>
              <a:rPr lang="en-US" sz="2200" i="1">
                <a:solidFill>
                  <a:schemeClr val="dk1"/>
                </a:solidFill>
                <a:latin typeface="Arial"/>
                <a:ea typeface="Arial"/>
                <a:cs typeface="Arial"/>
                <a:sym typeface="Arial"/>
              </a:rPr>
              <a:t>Today there are 5 big publishing houses that produce 80% of the books on the market. Why do you think Eric felt this was a problem?</a:t>
            </a:r>
            <a:endParaRPr/>
          </a:p>
          <a:p>
            <a:pPr marL="0" marR="0" lvl="0" indent="0" algn="l" rtl="0">
              <a:lnSpc>
                <a:spcPct val="115000"/>
              </a:lnSpc>
              <a:spcBef>
                <a:spcPts val="0"/>
              </a:spcBef>
              <a:spcAft>
                <a:spcPts val="0"/>
              </a:spcAft>
              <a:buNone/>
            </a:pPr>
            <a:endParaRPr sz="2200" i="1">
              <a:solidFill>
                <a:schemeClr val="dk1"/>
              </a:solidFill>
              <a:latin typeface="Arial"/>
              <a:ea typeface="Arial"/>
              <a:cs typeface="Arial"/>
              <a:sym typeface="Arial"/>
            </a:endParaRPr>
          </a:p>
          <a:p>
            <a:pPr marL="342900" marR="0" lvl="0" indent="-342900" algn="l" rtl="0">
              <a:lnSpc>
                <a:spcPct val="115000"/>
              </a:lnSpc>
              <a:spcBef>
                <a:spcPts val="0"/>
              </a:spcBef>
              <a:spcAft>
                <a:spcPts val="0"/>
              </a:spcAft>
              <a:buClr>
                <a:schemeClr val="dk1"/>
              </a:buClr>
              <a:buSzPts val="2200"/>
              <a:buFont typeface="Arial"/>
              <a:buChar char="-"/>
            </a:pPr>
            <a:r>
              <a:rPr lang="en-US" sz="2200" i="1">
                <a:solidFill>
                  <a:schemeClr val="dk1"/>
                </a:solidFill>
                <a:latin typeface="Arial"/>
                <a:ea typeface="Arial"/>
                <a:cs typeface="Arial"/>
                <a:sym typeface="Arial"/>
              </a:rPr>
              <a:t>How visible do you think black, Asian or minority ethnic people are in mainstream media today? What do you think could help change this to reflect our society today?</a:t>
            </a:r>
            <a:endParaRPr/>
          </a:p>
          <a:p>
            <a:pPr marL="0" marR="0" lvl="0" indent="0" algn="l" rtl="0">
              <a:lnSpc>
                <a:spcPct val="115000"/>
              </a:lnSpc>
              <a:spcBef>
                <a:spcPts val="0"/>
              </a:spcBef>
              <a:spcAft>
                <a:spcPts val="0"/>
              </a:spcAft>
              <a:buNone/>
            </a:pPr>
            <a:endParaRPr sz="2200" i="1">
              <a:solidFill>
                <a:schemeClr val="dk1"/>
              </a:solidFill>
              <a:latin typeface="Arial"/>
              <a:ea typeface="Arial"/>
              <a:cs typeface="Arial"/>
              <a:sym typeface="Arial"/>
            </a:endParaRPr>
          </a:p>
          <a:p>
            <a:pPr marL="342900" marR="0" lvl="0" indent="-342900" algn="l" rtl="0">
              <a:lnSpc>
                <a:spcPct val="115000"/>
              </a:lnSpc>
              <a:spcBef>
                <a:spcPts val="0"/>
              </a:spcBef>
              <a:spcAft>
                <a:spcPts val="0"/>
              </a:spcAft>
              <a:buClr>
                <a:schemeClr val="dk1"/>
              </a:buClr>
              <a:buSzPts val="2200"/>
              <a:buFont typeface="Arial"/>
              <a:buChar char="-"/>
            </a:pPr>
            <a:r>
              <a:rPr lang="en-US" sz="2200" i="1">
                <a:solidFill>
                  <a:schemeClr val="dk1"/>
                </a:solidFill>
                <a:latin typeface="Arial"/>
                <a:ea typeface="Arial"/>
                <a:cs typeface="Arial"/>
                <a:sym typeface="Arial"/>
              </a:rPr>
              <a:t>Eric’s speech took place before the internet. What kinds of sources do people rely on for information today?</a:t>
            </a:r>
            <a:endParaRPr/>
          </a:p>
          <a:p>
            <a:pPr marL="0" marR="0" lvl="0" indent="0" algn="l" rtl="0">
              <a:lnSpc>
                <a:spcPct val="115000"/>
              </a:lnSpc>
              <a:spcBef>
                <a:spcPts val="0"/>
              </a:spcBef>
              <a:spcAft>
                <a:spcPts val="0"/>
              </a:spcAft>
              <a:buNone/>
            </a:pPr>
            <a:endParaRPr sz="2200" i="1">
              <a:solidFill>
                <a:schemeClr val="dk1"/>
              </a:solidFill>
              <a:latin typeface="Arial"/>
              <a:ea typeface="Arial"/>
              <a:cs typeface="Arial"/>
              <a:sym typeface="Arial"/>
            </a:endParaRPr>
          </a:p>
          <a:p>
            <a:pPr marL="228600" marR="0" lvl="0" indent="-228600" algn="l" rtl="0">
              <a:lnSpc>
                <a:spcPct val="115000"/>
              </a:lnSpc>
              <a:spcBef>
                <a:spcPts val="0"/>
              </a:spcBef>
              <a:spcAft>
                <a:spcPts val="0"/>
              </a:spcAft>
              <a:buNone/>
            </a:pPr>
            <a:r>
              <a:rPr lang="en-US" sz="2200" i="1">
                <a:solidFill>
                  <a:schemeClr val="dk1"/>
                </a:solidFill>
                <a:latin typeface="Arial"/>
                <a:ea typeface="Arial"/>
                <a:cs typeface="Arial"/>
                <a:sym typeface="Arial"/>
              </a:rPr>
              <a:t>-   Do you think publishing is a political activity?</a:t>
            </a:r>
            <a:endParaRPr sz="2200" i="1">
              <a:solidFill>
                <a:schemeClr val="dk1"/>
              </a:solidFill>
              <a:latin typeface="Arial"/>
              <a:ea typeface="Arial"/>
              <a:cs typeface="Arial"/>
              <a:sym typeface="Arial"/>
            </a:endParaRPr>
          </a:p>
          <a:p>
            <a:pPr marL="228600" marR="0" lvl="0" indent="-228600" algn="l" rtl="0">
              <a:lnSpc>
                <a:spcPct val="115000"/>
              </a:lnSpc>
              <a:spcBef>
                <a:spcPts val="0"/>
              </a:spcBef>
              <a:spcAft>
                <a:spcPts val="0"/>
              </a:spcAft>
              <a:buNone/>
            </a:pPr>
            <a:r>
              <a:rPr lang="en-US" sz="2200" i="1">
                <a:solidFill>
                  <a:srgbClr val="00B0F0"/>
                </a:solidFill>
                <a:latin typeface="Arial"/>
                <a:ea typeface="Arial"/>
                <a:cs typeface="Arial"/>
                <a:sym typeface="Arial"/>
              </a:rPr>
              <a:t>    What makes you think that?</a:t>
            </a:r>
            <a:endParaRPr sz="2200" i="1">
              <a:solidFill>
                <a:srgbClr val="00B0F0"/>
              </a:solidFill>
              <a:latin typeface="Arial"/>
              <a:ea typeface="Arial"/>
              <a:cs typeface="Arial"/>
              <a:sym typeface="Arial"/>
            </a:endParaRPr>
          </a:p>
          <a:p>
            <a:pPr marL="0" marR="0" lvl="0" indent="0" algn="l" rtl="0">
              <a:spcBef>
                <a:spcPts val="0"/>
              </a:spcBef>
              <a:spcAft>
                <a:spcPts val="0"/>
              </a:spcAft>
              <a:buNone/>
            </a:pPr>
            <a:r>
              <a:rPr lang="en-US" sz="2200" i="1">
                <a:solidFill>
                  <a:schemeClr val="dk1"/>
                </a:solidFill>
                <a:latin typeface="Arial"/>
                <a:ea typeface="Arial"/>
                <a:cs typeface="Arial"/>
                <a:sym typeface="Arial"/>
              </a:rPr>
              <a:t>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187" name="Google Shape;187;p11"/>
          <p:cNvPicPr preferRelativeResize="0"/>
          <p:nvPr/>
        </p:nvPicPr>
        <p:blipFill rotWithShape="1">
          <a:blip r:embed="rId3">
            <a:alphaModFix/>
          </a:blip>
          <a:srcRect l="13295" t="47850" r="42942" b="38348"/>
          <a:stretch/>
        </p:blipFill>
        <p:spPr>
          <a:xfrm>
            <a:off x="291228" y="317502"/>
            <a:ext cx="4449753" cy="789335"/>
          </a:xfrm>
          <a:prstGeom prst="rect">
            <a:avLst/>
          </a:prstGeom>
          <a:noFill/>
          <a:ln>
            <a:noFill/>
          </a:ln>
        </p:spPr>
      </p:pic>
      <p:pic>
        <p:nvPicPr>
          <p:cNvPr id="188" name="Google Shape;188;p11"/>
          <p:cNvPicPr preferRelativeResize="0"/>
          <p:nvPr/>
        </p:nvPicPr>
        <p:blipFill rotWithShape="1">
          <a:blip r:embed="rId4">
            <a:alphaModFix/>
          </a:blip>
          <a:srcRect l="24707" t="43726" r="34190" b="39137"/>
          <a:stretch/>
        </p:blipFill>
        <p:spPr>
          <a:xfrm>
            <a:off x="8542347" y="317502"/>
            <a:ext cx="3230553" cy="757114"/>
          </a:xfrm>
          <a:prstGeom prst="rect">
            <a:avLst/>
          </a:prstGeom>
          <a:noFill/>
          <a:ln>
            <a:noFill/>
          </a:ln>
        </p:spPr>
      </p:pic>
      <p:sp>
        <p:nvSpPr>
          <p:cNvPr id="189" name="Google Shape;189;p11"/>
          <p:cNvSpPr txBox="1"/>
          <p:nvPr/>
        </p:nvSpPr>
        <p:spPr>
          <a:xfrm>
            <a:off x="399727" y="1290643"/>
            <a:ext cx="2990743"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dk1"/>
                </a:solidFill>
                <a:latin typeface="+mn-lt"/>
                <a:ea typeface="Calibri"/>
                <a:cs typeface="Calibri"/>
                <a:sym typeface="Calibri"/>
              </a:rPr>
              <a:t>Examples of zines</a:t>
            </a:r>
            <a:endParaRPr sz="1800" b="1">
              <a:latin typeface="+mn-lt"/>
            </a:endParaRPr>
          </a:p>
        </p:txBody>
      </p:sp>
      <p:pic>
        <p:nvPicPr>
          <p:cNvPr id="3" name="Picture 2" descr="A picture containing text, queen&#10;&#10;Description automatically generated">
            <a:extLst>
              <a:ext uri="{FF2B5EF4-FFF2-40B4-BE49-F238E27FC236}">
                <a16:creationId xmlns:a16="http://schemas.microsoft.com/office/drawing/2014/main" id="{C83FB7C0-925C-407A-8805-038A61695117}"/>
              </a:ext>
            </a:extLst>
          </p:cNvPr>
          <p:cNvPicPr>
            <a:picLocks noChangeAspect="1"/>
          </p:cNvPicPr>
          <p:nvPr/>
        </p:nvPicPr>
        <p:blipFill rotWithShape="1">
          <a:blip r:embed="rId5"/>
          <a:srcRect t="2565" r="4010" b="4274"/>
          <a:stretch/>
        </p:blipFill>
        <p:spPr>
          <a:xfrm>
            <a:off x="119480" y="1960761"/>
            <a:ext cx="2757738" cy="4277444"/>
          </a:xfrm>
          <a:prstGeom prst="rect">
            <a:avLst/>
          </a:prstGeom>
        </p:spPr>
      </p:pic>
      <p:sp>
        <p:nvSpPr>
          <p:cNvPr id="7" name="Google Shape;250;p18">
            <a:extLst>
              <a:ext uri="{FF2B5EF4-FFF2-40B4-BE49-F238E27FC236}">
                <a16:creationId xmlns:a16="http://schemas.microsoft.com/office/drawing/2014/main" id="{D6414907-BF15-41C3-AE2A-24EDB58A5158}"/>
              </a:ext>
            </a:extLst>
          </p:cNvPr>
          <p:cNvSpPr txBox="1"/>
          <p:nvPr/>
        </p:nvSpPr>
        <p:spPr>
          <a:xfrm>
            <a:off x="8469335" y="5831166"/>
            <a:ext cx="3433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solidFill>
                  <a:schemeClr val="dk1"/>
                </a:solidFill>
                <a:latin typeface="Nunito"/>
                <a:ea typeface="Nunito"/>
                <a:cs typeface="Nunito"/>
                <a:sym typeface="Nunito"/>
              </a:rPr>
              <a:t>Image Credit: LMA/4462/C/01/109B</a:t>
            </a:r>
            <a:endParaRPr>
              <a:latin typeface="Nunito"/>
              <a:ea typeface="Nunito"/>
              <a:cs typeface="Nunito"/>
              <a:sym typeface="Nunito"/>
            </a:endParaRPr>
          </a:p>
        </p:txBody>
      </p:sp>
      <p:pic>
        <p:nvPicPr>
          <p:cNvPr id="8" name="Google Shape;251;p18">
            <a:extLst>
              <a:ext uri="{FF2B5EF4-FFF2-40B4-BE49-F238E27FC236}">
                <a16:creationId xmlns:a16="http://schemas.microsoft.com/office/drawing/2014/main" id="{B20ED76D-ECC8-4C6B-BAAA-18324D9780A8}"/>
              </a:ext>
            </a:extLst>
          </p:cNvPr>
          <p:cNvPicPr preferRelativeResize="0"/>
          <p:nvPr/>
        </p:nvPicPr>
        <p:blipFill rotWithShape="1">
          <a:blip r:embed="rId6">
            <a:alphaModFix/>
          </a:blip>
          <a:srcRect l="3486" t="1107" r="2280" b="872"/>
          <a:stretch/>
        </p:blipFill>
        <p:spPr>
          <a:xfrm>
            <a:off x="8469335" y="1521455"/>
            <a:ext cx="3035700" cy="4352924"/>
          </a:xfrm>
          <a:prstGeom prst="rect">
            <a:avLst/>
          </a:prstGeom>
          <a:noFill/>
          <a:ln>
            <a:noFill/>
          </a:ln>
        </p:spPr>
      </p:pic>
      <p:pic>
        <p:nvPicPr>
          <p:cNvPr id="9" name="Picture 8" descr="Text, whiteboard&#10;&#10;Description automatically generated">
            <a:extLst>
              <a:ext uri="{FF2B5EF4-FFF2-40B4-BE49-F238E27FC236}">
                <a16:creationId xmlns:a16="http://schemas.microsoft.com/office/drawing/2014/main" id="{13F5D278-D3B0-466C-B28A-D327CEE8F7CA}"/>
              </a:ext>
            </a:extLst>
          </p:cNvPr>
          <p:cNvPicPr>
            <a:picLocks noChangeAspect="1"/>
          </p:cNvPicPr>
          <p:nvPr/>
        </p:nvPicPr>
        <p:blipFill>
          <a:blip r:embed="rId7"/>
          <a:stretch>
            <a:fillRect/>
          </a:stretch>
        </p:blipFill>
        <p:spPr>
          <a:xfrm rot="597980">
            <a:off x="2315753" y="1912596"/>
            <a:ext cx="2149432" cy="1670562"/>
          </a:xfrm>
          <a:prstGeom prst="rect">
            <a:avLst/>
          </a:prstGeom>
        </p:spPr>
      </p:pic>
      <p:pic>
        <p:nvPicPr>
          <p:cNvPr id="11" name="Picture 10" descr="A picture containing text, indoor&#10;&#10;Description automatically generated">
            <a:extLst>
              <a:ext uri="{FF2B5EF4-FFF2-40B4-BE49-F238E27FC236}">
                <a16:creationId xmlns:a16="http://schemas.microsoft.com/office/drawing/2014/main" id="{2D2CED58-0C65-4F8C-9665-C0AE20BBE9E2}"/>
              </a:ext>
            </a:extLst>
          </p:cNvPr>
          <p:cNvPicPr>
            <a:picLocks noChangeAspect="1"/>
          </p:cNvPicPr>
          <p:nvPr/>
        </p:nvPicPr>
        <p:blipFill>
          <a:blip r:embed="rId8"/>
          <a:stretch>
            <a:fillRect/>
          </a:stretch>
        </p:blipFill>
        <p:spPr>
          <a:xfrm rot="21121852">
            <a:off x="2280513" y="4609107"/>
            <a:ext cx="2221015" cy="1497802"/>
          </a:xfrm>
          <a:prstGeom prst="rect">
            <a:avLst/>
          </a:prstGeom>
        </p:spPr>
      </p:pic>
      <p:pic>
        <p:nvPicPr>
          <p:cNvPr id="4" name="Picture 3" descr="A picture containing text, person, sign, older&#10;&#10;Description automatically generated">
            <a:extLst>
              <a:ext uri="{FF2B5EF4-FFF2-40B4-BE49-F238E27FC236}">
                <a16:creationId xmlns:a16="http://schemas.microsoft.com/office/drawing/2014/main" id="{B7070633-ABBF-4290-A713-03AFAA4D0956}"/>
              </a:ext>
            </a:extLst>
          </p:cNvPr>
          <p:cNvPicPr>
            <a:picLocks noChangeAspect="1"/>
          </p:cNvPicPr>
          <p:nvPr/>
        </p:nvPicPr>
        <p:blipFill>
          <a:blip r:embed="rId9"/>
          <a:stretch>
            <a:fillRect/>
          </a:stretch>
        </p:blipFill>
        <p:spPr>
          <a:xfrm>
            <a:off x="4975543" y="317502"/>
            <a:ext cx="2902738" cy="3977260"/>
          </a:xfrm>
          <a:prstGeom prst="rect">
            <a:avLst/>
          </a:prstGeom>
        </p:spPr>
      </p:pic>
      <p:pic>
        <p:nvPicPr>
          <p:cNvPr id="6" name="Picture 5" descr="A picture containing background pattern&#10;&#10;Description automatically generated">
            <a:extLst>
              <a:ext uri="{FF2B5EF4-FFF2-40B4-BE49-F238E27FC236}">
                <a16:creationId xmlns:a16="http://schemas.microsoft.com/office/drawing/2014/main" id="{E5557253-2C11-4CAB-B4A3-61AE58A8232A}"/>
              </a:ext>
            </a:extLst>
          </p:cNvPr>
          <p:cNvPicPr>
            <a:picLocks noChangeAspect="1"/>
          </p:cNvPicPr>
          <p:nvPr/>
        </p:nvPicPr>
        <p:blipFill>
          <a:blip r:embed="rId10"/>
          <a:stretch>
            <a:fillRect/>
          </a:stretch>
        </p:blipFill>
        <p:spPr>
          <a:xfrm>
            <a:off x="4782590" y="4351359"/>
            <a:ext cx="3288645" cy="2349032"/>
          </a:xfrm>
          <a:prstGeom prst="rect">
            <a:avLst/>
          </a:prstGeom>
        </p:spPr>
      </p:pic>
    </p:spTree>
    <p:extLst>
      <p:ext uri="{BB962C8B-B14F-4D97-AF65-F5344CB8AC3E}">
        <p14:creationId xmlns:p14="http://schemas.microsoft.com/office/powerpoint/2010/main" val="408353009"/>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9B082CA15D2B4EA93B9EE9B00A1333" ma:contentTypeVersion="14" ma:contentTypeDescription="Create a new document." ma:contentTypeScope="" ma:versionID="9df9f22a7673c25230ef003457a73e27">
  <xsd:schema xmlns:xsd="http://www.w3.org/2001/XMLSchema" xmlns:xs="http://www.w3.org/2001/XMLSchema" xmlns:p="http://schemas.microsoft.com/office/2006/metadata/properties" xmlns:ns1="http://schemas.microsoft.com/sharepoint/v3" xmlns:ns2="b4293591-fd5b-4f20-8142-38a6ccff9003" xmlns:ns3="55095bd9-18d6-472d-a72c-37b77a378e77" targetNamespace="http://schemas.microsoft.com/office/2006/metadata/properties" ma:root="true" ma:fieldsID="8c31d6538c1eb733747d14b69f6e0f35" ns1:_="" ns2:_="" ns3:_="">
    <xsd:import namespace="http://schemas.microsoft.com/sharepoint/v3"/>
    <xsd:import namespace="b4293591-fd5b-4f20-8142-38a6ccff9003"/>
    <xsd:import namespace="55095bd9-18d6-472d-a72c-37b77a378e7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293591-fd5b-4f20-8142-38a6ccff90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5095bd9-18d6-472d-a72c-37b77a378e7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3E041A7-D65A-4FC3-96F8-C54F29D97CFC}">
  <ds:schemaRefs>
    <ds:schemaRef ds:uri="55095bd9-18d6-472d-a72c-37b77a378e77"/>
    <ds:schemaRef ds:uri="b4293591-fd5b-4f20-8142-38a6ccff900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A830226-A9CC-470D-88AE-3723BDEEC975}">
  <ds:schemaRefs>
    <ds:schemaRef ds:uri="55095bd9-18d6-472d-a72c-37b77a378e77"/>
    <ds:schemaRef ds:uri="b4293591-fd5b-4f20-8142-38a6ccff900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62EC01F-9FD3-4250-AF12-345AD1BCF2D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TotalTime>
  <Words>2423</Words>
  <Application>Microsoft Office PowerPoint</Application>
  <PresentationFormat>Widescreen</PresentationFormat>
  <Paragraphs>231</Paragraphs>
  <Slides>33</Slides>
  <Notes>33</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Marina Lewis-King</dc:creator>
  <cp:lastModifiedBy>Marina Lewis-King</cp:lastModifiedBy>
  <cp:revision>5</cp:revision>
  <dcterms:created xsi:type="dcterms:W3CDTF">2020-12-18T10:08:22Z</dcterms:created>
  <dcterms:modified xsi:type="dcterms:W3CDTF">2021-05-04T14:05:31Z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0x010100269B082CA15D2B4EA93B9EE9B00A1333</vt:lpwstr>
  </property>
</Properties>
</file>